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 id="2147484341" r:id="rId7"/>
    <p:sldMasterId id="2147484369" r:id="rId8"/>
    <p:sldMasterId id="2147484401" r:id="rId9"/>
    <p:sldMasterId id="2147484426" r:id="rId10"/>
  </p:sldMasterIdLst>
  <p:notesMasterIdLst>
    <p:notesMasterId r:id="rId48"/>
  </p:notesMasterIdLst>
  <p:handoutMasterIdLst>
    <p:handoutMasterId r:id="rId49"/>
  </p:handoutMasterIdLst>
  <p:sldIdLst>
    <p:sldId id="1338" r:id="rId11"/>
    <p:sldId id="1511" r:id="rId12"/>
    <p:sldId id="1523" r:id="rId13"/>
    <p:sldId id="1512" r:id="rId14"/>
    <p:sldId id="1534" r:id="rId15"/>
    <p:sldId id="1531" r:id="rId16"/>
    <p:sldId id="1532" r:id="rId17"/>
    <p:sldId id="1527" r:id="rId18"/>
    <p:sldId id="1535" r:id="rId19"/>
    <p:sldId id="1524" r:id="rId20"/>
    <p:sldId id="1476" r:id="rId21"/>
    <p:sldId id="1494" r:id="rId22"/>
    <p:sldId id="1513" r:id="rId23"/>
    <p:sldId id="1491" r:id="rId24"/>
    <p:sldId id="1482" r:id="rId25"/>
    <p:sldId id="1487" r:id="rId26"/>
    <p:sldId id="1515" r:id="rId27"/>
    <p:sldId id="1516" r:id="rId28"/>
    <p:sldId id="1517" r:id="rId29"/>
    <p:sldId id="1519" r:id="rId30"/>
    <p:sldId id="1521" r:id="rId31"/>
    <p:sldId id="1514" r:id="rId32"/>
    <p:sldId id="1498" r:id="rId33"/>
    <p:sldId id="1502" r:id="rId34"/>
    <p:sldId id="1503" r:id="rId35"/>
    <p:sldId id="1504" r:id="rId36"/>
    <p:sldId id="1505" r:id="rId37"/>
    <p:sldId id="1506" r:id="rId38"/>
    <p:sldId id="1507" r:id="rId39"/>
    <p:sldId id="1496" r:id="rId40"/>
    <p:sldId id="1501" r:id="rId41"/>
    <p:sldId id="1509" r:id="rId42"/>
    <p:sldId id="1526" r:id="rId43"/>
    <p:sldId id="1530" r:id="rId44"/>
    <p:sldId id="1533" r:id="rId45"/>
    <p:sldId id="1510" r:id="rId46"/>
    <p:sldId id="1528"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38"/>
            <p14:sldId id="1511"/>
            <p14:sldId id="1523"/>
            <p14:sldId id="1512"/>
            <p14:sldId id="1534"/>
            <p14:sldId id="1531"/>
            <p14:sldId id="1532"/>
            <p14:sldId id="1527"/>
            <p14:sldId id="1535"/>
            <p14:sldId id="1524"/>
            <p14:sldId id="1476"/>
            <p14:sldId id="1494"/>
            <p14:sldId id="1513"/>
            <p14:sldId id="1491"/>
            <p14:sldId id="1482"/>
            <p14:sldId id="1487"/>
            <p14:sldId id="1515"/>
            <p14:sldId id="1516"/>
            <p14:sldId id="1517"/>
            <p14:sldId id="1519"/>
            <p14:sldId id="1521"/>
            <p14:sldId id="1514"/>
            <p14:sldId id="1498"/>
            <p14:sldId id="1502"/>
            <p14:sldId id="1503"/>
            <p14:sldId id="1504"/>
            <p14:sldId id="1505"/>
            <p14:sldId id="1506"/>
            <p14:sldId id="1507"/>
            <p14:sldId id="1496"/>
            <p14:sldId id="1501"/>
            <p14:sldId id="1509"/>
            <p14:sldId id="1526"/>
            <p14:sldId id="1530"/>
            <p14:sldId id="1533"/>
            <p14:sldId id="1510"/>
            <p14:sldId id="1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30" autoAdjust="0"/>
    <p:restoredTop sz="73154" autoAdjust="0"/>
  </p:normalViewPr>
  <p:slideViewPr>
    <p:cSldViewPr>
      <p:cViewPr varScale="1">
        <p:scale>
          <a:sx n="82" d="100"/>
          <a:sy n="82" d="100"/>
        </p:scale>
        <p:origin x="978" y="84"/>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9/4/2015 10:33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9/4/2015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zure.microsoft.com/en-us/pricing/details/event-hub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9/4/2015</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5</a:t>
            </a:fld>
            <a:endParaRPr lang="en-US" dirty="0">
              <a:solidFill>
                <a:srgbClr val="000000"/>
              </a:solidFill>
              <a:latin typeface="Calibri" charset="0"/>
            </a:endParaRPr>
          </a:p>
        </p:txBody>
      </p:sp>
    </p:spTree>
    <p:extLst>
      <p:ext uri="{BB962C8B-B14F-4D97-AF65-F5344CB8AC3E}">
        <p14:creationId xmlns:p14="http://schemas.microsoft.com/office/powerpoint/2010/main" val="344620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This pattern enables tremendous horizontal scale for event processing and provides other stream-focused features that are unavailable in queues and topics.</a:t>
            </a: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945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a:t>
            </a:r>
            <a:r>
              <a:rPr lang="en-AU" sz="900" b="0" i="0" kern="1200" smtClean="0">
                <a:solidFill>
                  <a:schemeClr val="tx1"/>
                </a:solidFill>
                <a:effectLst/>
                <a:latin typeface="Segoe UI Light" pitchFamily="34" charset="0"/>
                <a:ea typeface="+mn-ea"/>
                <a:cs typeface="+mn-cs"/>
              </a:rPr>
              <a:t>This pattern enables tremendous horizontal scale for event processing and provides other stream-focused features that are unavailable in queues and topics.</a:t>
            </a:r>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91154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Partitions retain data for a configured retention time that is set at the Event Hub level and applies across all partitions in the Event Hub. Events expire on a time basis; you cannot explicitly delete them. An Event Hub contains multiple partitions. Each partition is independent and contains its own sequence of data. As a result, partitions often grow at different rates.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The number of partitions is specified at the Event Hub creation time and must be between eight and 32.</a:t>
            </a:r>
          </a:p>
          <a:p>
            <a:r>
              <a:rPr lang="en-AU" sz="900" b="0" i="0" kern="1200" dirty="0" smtClean="0">
                <a:solidFill>
                  <a:schemeClr val="tx1"/>
                </a:solidFill>
                <a:effectLst/>
                <a:latin typeface="Segoe UI Light" pitchFamily="34" charset="0"/>
                <a:ea typeface="+mn-ea"/>
                <a:cs typeface="+mn-cs"/>
              </a:rPr>
              <a:t>The number of partitions is primarily influenced by the degree of downstream parallelism required in consuming applications. Partitions are a data organization mechanism and are more related to downstream parallelism than to Event Hub throughput. This makes the choice of number of partitions in an Event Hub directly related to the number of concurrent readers you expect to have. </a:t>
            </a:r>
          </a:p>
          <a:p>
            <a:r>
              <a:rPr lang="en-AU" sz="900" b="0" i="0" kern="1200" dirty="0" smtClean="0">
                <a:solidFill>
                  <a:schemeClr val="tx1"/>
                </a:solidFill>
                <a:effectLst/>
                <a:latin typeface="Segoe UI Light" pitchFamily="34" charset="0"/>
                <a:ea typeface="+mn-ea"/>
                <a:cs typeface="+mn-cs"/>
              </a:rPr>
              <a:t>After Event Hub creation, the partition count is not changeable so you should consider this number in terms of long-term expected parallelism. You can increase the 32 partition limit by contacting the Microsoft Azure Service Bus team.</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0028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3306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components to pricing</a:t>
            </a:r>
          </a:p>
          <a:p>
            <a:pPr marL="228600" indent="-228600">
              <a:buAutoNum type="arabicPeriod"/>
            </a:pPr>
            <a:r>
              <a:rPr lang="en-US" dirty="0" smtClean="0"/>
              <a:t>Events</a:t>
            </a:r>
          </a:p>
          <a:p>
            <a:pPr marL="228600" indent="-228600">
              <a:buAutoNum type="arabicPeriod"/>
            </a:pPr>
            <a:r>
              <a:rPr lang="en-US" dirty="0" smtClean="0"/>
              <a:t>Throughput units</a:t>
            </a:r>
          </a:p>
          <a:p>
            <a:pPr marL="228600" indent="-228600">
              <a:buAutoNum type="arabicPeriod"/>
            </a:pPr>
            <a:endParaRPr lang="en-US" dirty="0" smtClean="0"/>
          </a:p>
          <a:p>
            <a:pPr marL="228600" indent="-228600">
              <a:buAutoNum type="arabicPeriod"/>
            </a:pPr>
            <a:endParaRPr lang="en-US" dirty="0" smtClean="0"/>
          </a:p>
          <a:p>
            <a:r>
              <a:rPr lang="en-AU" sz="900" b="1" i="0" u="none" strike="noStrike" kern="1200" dirty="0" smtClean="0">
                <a:solidFill>
                  <a:schemeClr val="tx1"/>
                </a:solidFill>
                <a:effectLst/>
                <a:latin typeface="Segoe UI Light" pitchFamily="34" charset="0"/>
                <a:ea typeface="+mn-ea"/>
                <a:cs typeface="+mn-cs"/>
                <a:hlinkClick r:id="rId3"/>
              </a:rPr>
              <a:t>What are throughput units and how are they </a:t>
            </a:r>
            <a:r>
              <a:rPr lang="en-AU" sz="900" b="1" i="0" u="none" strike="noStrike" kern="1200" dirty="0" err="1" smtClean="0">
                <a:solidFill>
                  <a:schemeClr val="tx1"/>
                </a:solidFill>
                <a:effectLst/>
                <a:latin typeface="Segoe UI Light" pitchFamily="34" charset="0"/>
                <a:ea typeface="+mn-ea"/>
                <a:cs typeface="+mn-cs"/>
                <a:hlinkClick r:id="rId3"/>
              </a:rPr>
              <a:t>billed?</a:t>
            </a:r>
            <a:r>
              <a:rPr lang="en-AU" sz="900" b="0" i="0" kern="1200" dirty="0" err="1" smtClean="0">
                <a:solidFill>
                  <a:schemeClr val="tx1"/>
                </a:solidFill>
                <a:effectLst/>
                <a:latin typeface="Segoe UI Light" pitchFamily="34" charset="0"/>
                <a:ea typeface="+mn-ea"/>
                <a:cs typeface="+mn-cs"/>
              </a:rPr>
              <a:t>Throughput</a:t>
            </a:r>
            <a:r>
              <a:rPr lang="en-AU" sz="900" b="0" i="0" kern="1200" dirty="0" smtClean="0">
                <a:solidFill>
                  <a:schemeClr val="tx1"/>
                </a:solidFill>
                <a:effectLst/>
                <a:latin typeface="Segoe UI Light" pitchFamily="34" charset="0"/>
                <a:ea typeface="+mn-ea"/>
                <a:cs typeface="+mn-cs"/>
              </a:rPr>
              <a:t> units are explicitly selected by the customer, either through the Azure portal or Event Hub management APIs. Throughput units apply to all Event Hubs in a Service Bus namespace, and each throughput unit entitles the namespace to the following capabilities:</a:t>
            </a:r>
          </a:p>
          <a:p>
            <a:r>
              <a:rPr lang="en-AU" sz="900" b="0" i="0" kern="1200" dirty="0" smtClean="0">
                <a:solidFill>
                  <a:schemeClr val="tx1"/>
                </a:solidFill>
                <a:effectLst/>
                <a:latin typeface="Segoe UI Light" pitchFamily="34" charset="0"/>
                <a:ea typeface="+mn-ea"/>
                <a:cs typeface="+mn-cs"/>
              </a:rPr>
              <a:t>Up to 1 MB per second of ingress events (= events send into an Event Hub), but no more than 1000 ingress events, management operations, or control API calls per second.</a:t>
            </a:r>
          </a:p>
          <a:p>
            <a:r>
              <a:rPr lang="en-AU" sz="900" b="0" i="0" kern="1200" dirty="0" smtClean="0">
                <a:solidFill>
                  <a:schemeClr val="tx1"/>
                </a:solidFill>
                <a:effectLst/>
                <a:latin typeface="Segoe UI Light" pitchFamily="34" charset="0"/>
                <a:ea typeface="+mn-ea"/>
                <a:cs typeface="+mn-cs"/>
              </a:rPr>
              <a:t>Up to 2 MB per second of egress events (= events consumed from an Event Hub).</a:t>
            </a:r>
          </a:p>
          <a:p>
            <a:r>
              <a:rPr lang="en-AU" sz="900" b="0" i="0" kern="1200" dirty="0" smtClean="0">
                <a:solidFill>
                  <a:schemeClr val="tx1"/>
                </a:solidFill>
                <a:effectLst/>
                <a:latin typeface="Segoe UI Light" pitchFamily="34" charset="0"/>
                <a:ea typeface="+mn-ea"/>
                <a:cs typeface="+mn-cs"/>
              </a:rPr>
              <a:t>Up to 84GB of event storage (sufficient for the default 24 hour retention period).</a:t>
            </a:r>
          </a:p>
          <a:p>
            <a:r>
              <a:rPr lang="en-AU" sz="900" b="0" i="0" kern="1200" dirty="0" smtClean="0">
                <a:solidFill>
                  <a:schemeClr val="tx1"/>
                </a:solidFill>
                <a:effectLst/>
                <a:latin typeface="Segoe UI Light" pitchFamily="34" charset="0"/>
                <a:ea typeface="+mn-ea"/>
                <a:cs typeface="+mn-cs"/>
              </a:rPr>
              <a:t>Throughput units are billed hourly, based on the maximum number of units selected during this hour.</a:t>
            </a:r>
          </a:p>
          <a:p>
            <a:r>
              <a:rPr lang="en-AU" sz="900" b="1" i="0" u="none" strike="noStrike" kern="1200" dirty="0" smtClean="0">
                <a:solidFill>
                  <a:schemeClr val="tx1"/>
                </a:solidFill>
                <a:effectLst/>
                <a:latin typeface="Segoe UI Light" pitchFamily="34" charset="0"/>
                <a:ea typeface="+mn-ea"/>
                <a:cs typeface="+mn-cs"/>
                <a:hlinkClick r:id="rId3"/>
              </a:rPr>
              <a:t>How are Event Hub throughput units </a:t>
            </a:r>
            <a:r>
              <a:rPr lang="en-AU" sz="900" b="1" i="0" u="none" strike="noStrike" kern="1200" dirty="0" err="1" smtClean="0">
                <a:solidFill>
                  <a:schemeClr val="tx1"/>
                </a:solidFill>
                <a:effectLst/>
                <a:latin typeface="Segoe UI Light" pitchFamily="34" charset="0"/>
                <a:ea typeface="+mn-ea"/>
                <a:cs typeface="+mn-cs"/>
                <a:hlinkClick r:id="rId3"/>
              </a:rPr>
              <a:t>enforced?</a:t>
            </a:r>
            <a:r>
              <a:rPr lang="en-AU" sz="900" b="0" i="0" kern="1200" dirty="0" err="1" smtClean="0">
                <a:solidFill>
                  <a:schemeClr val="tx1"/>
                </a:solidFill>
                <a:effectLst/>
                <a:latin typeface="Segoe UI Light" pitchFamily="34" charset="0"/>
                <a:ea typeface="+mn-ea"/>
                <a:cs typeface="+mn-cs"/>
              </a:rPr>
              <a:t>If</a:t>
            </a:r>
            <a:r>
              <a:rPr lang="en-AU" sz="900" b="0" i="0" kern="1200" dirty="0" smtClean="0">
                <a:solidFill>
                  <a:schemeClr val="tx1"/>
                </a:solidFill>
                <a:effectLst/>
                <a:latin typeface="Segoe UI Light" pitchFamily="34" charset="0"/>
                <a:ea typeface="+mn-ea"/>
                <a:cs typeface="+mn-cs"/>
              </a:rPr>
              <a:t> the total ingress throughput or the total ingress event rate across all Event Hubs in a namespace exceeds the aggregate throughput unit allowances, senders will get throttled and receive errors indicating that the ingress quota has been exceeded.</a:t>
            </a:r>
          </a:p>
          <a:p>
            <a:r>
              <a:rPr lang="en-AU" sz="900" b="0" i="0" kern="1200" dirty="0" smtClean="0">
                <a:solidFill>
                  <a:schemeClr val="tx1"/>
                </a:solidFill>
                <a:effectLst/>
                <a:latin typeface="Segoe UI Light" pitchFamily="34" charset="0"/>
                <a:ea typeface="+mn-ea"/>
                <a:cs typeface="+mn-cs"/>
              </a:rPr>
              <a:t>If the total egress throughput or the total event egress rate across all Event Hubs in a namespace exceeds the aggregate throughput unit allowances, receivers will get throttled and receive errors indicating that the egress quota has been exceeded. Ingress and egress quotas are enforced separately, so that no sender can cause event consumption to slow down, nor a receiver can prevent events from being sent into Event Hub.</a:t>
            </a:r>
          </a:p>
          <a:p>
            <a:r>
              <a:rPr lang="en-AU" sz="900" b="0" i="0" kern="1200" dirty="0" smtClean="0">
                <a:solidFill>
                  <a:schemeClr val="tx1"/>
                </a:solidFill>
                <a:effectLst/>
                <a:latin typeface="Segoe UI Light" pitchFamily="34" charset="0"/>
                <a:ea typeface="+mn-ea"/>
                <a:cs typeface="+mn-cs"/>
              </a:rPr>
              <a:t>Note that the throughput unit selection is independent of the number of Event Hub Partitions (sometimes referred to as shards in similar systems). While each Partition offers a maximum throughput of 1 MB per second 1000 event per second ingress, and 2 MB per second egress, there is no fixed charge for the partitions themselves. The charge is for the aggregate throughput units on all Event Hubs in a Service Bus namespace. With this, customers can create enough Partitions to support the anticipated maximum load for their systems, without incurring any Throughput Unit charges until the Event load on the system actually requires higher throughput numbers, and without having to change the structure and architecture of their systems as the load on the system increases.</a:t>
            </a:r>
          </a:p>
          <a:p>
            <a:r>
              <a:rPr lang="en-AU" sz="900" b="0" i="0" kern="1200" dirty="0" smtClean="0">
                <a:solidFill>
                  <a:schemeClr val="tx1"/>
                </a:solidFill>
                <a:effectLst/>
                <a:latin typeface="Segoe UI Light" pitchFamily="34" charset="0"/>
                <a:ea typeface="+mn-ea"/>
                <a:cs typeface="+mn-cs"/>
              </a:rPr>
              <a:t>Example: Suppose you chose 8 throughput unit on a namespace, and create a single Event Hub with 32 partitions. If all partitions in this Event Hub see even load, each partition gets approximately 0.25 MB/s ingress throughput for a total aggregate throughput of 8 MB/s. If a single partition sees a usage spike to 1 MB/s, while 8 other partitions only see half their peak load (0.125 MB/s), no throttling will occur. However, if the single partition spiked beyond 1 MB/s, it will get throttled due to the per-partition limit, even if the aggregate throughput of all partitions is below the 8 MB/s.</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5195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67896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Improves calf production up to </a:t>
            </a:r>
            <a:r>
              <a:rPr lang="en-US" sz="900" b="1" dirty="0" smtClean="0">
                <a:solidFill>
                  <a:srgbClr val="505050"/>
                </a:solidFill>
                <a:ea typeface="Segoe UI" panose="020B0502040204020203" pitchFamily="34" charset="0"/>
                <a:cs typeface="Segoe UI" panose="020B0502040204020203" pitchFamily="34" charset="0"/>
              </a:rPr>
              <a:t>31%</a:t>
            </a:r>
            <a:r>
              <a:rPr lang="en-US" sz="900" dirty="0" smtClean="0">
                <a:solidFill>
                  <a:srgbClr val="505050"/>
                </a:solidFill>
                <a:ea typeface="Segoe UI" panose="020B0502040204020203" pitchFamily="34" charset="0"/>
                <a:cs typeface="Segoe UI" panose="020B0502040204020203" pitchFamily="34" charset="0"/>
              </a:rPr>
              <a:t>, with an average of </a:t>
            </a:r>
            <a:r>
              <a:rPr lang="en-US" sz="900" b="1" dirty="0" smtClean="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Modernizes data access with </a:t>
            </a:r>
            <a:r>
              <a:rPr lang="en-US" sz="900" b="1" dirty="0" smtClean="0">
                <a:solidFill>
                  <a:srgbClr val="505050"/>
                </a:solidFill>
                <a:ea typeface="Segoe UI" panose="020B0502040204020203" pitchFamily="34" charset="0"/>
                <a:cs typeface="Segoe UI" panose="020B0502040204020203" pitchFamily="34" charset="0"/>
              </a:rPr>
              <a:t>mobile</a:t>
            </a:r>
            <a:r>
              <a:rPr lang="en-US" sz="900" dirty="0" smtClean="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Transforms</a:t>
            </a:r>
            <a:r>
              <a:rPr lang="en-US" sz="900" dirty="0" smtClean="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Reduces loss </a:t>
            </a:r>
            <a:r>
              <a:rPr lang="en-US" sz="900" dirty="0" smtClean="0">
                <a:solidFill>
                  <a:srgbClr val="505050"/>
                </a:solidFill>
                <a:ea typeface="Segoe UI" panose="020B0502040204020203" pitchFamily="34" charset="0"/>
                <a:cs typeface="Segoe UI" panose="020B0502040204020203" pitchFamily="34" charset="0"/>
              </a:rPr>
              <a:t>by detecting 8-10 different kinds of diseases in cattle</a:t>
            </a:r>
            <a:endParaRPr lang="en-US" sz="900" dirty="0">
              <a:solidFill>
                <a:srgbClr val="505050"/>
              </a:solidFill>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90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10:33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City Simulation Game</a:t>
            </a:r>
          </a:p>
          <a:p>
            <a:r>
              <a:rPr lang="en-US" dirty="0" smtClean="0"/>
              <a:t>Windows, OSX, Linux</a:t>
            </a:r>
          </a:p>
          <a:p>
            <a:r>
              <a:rPr lang="en-US" dirty="0" smtClean="0"/>
              <a:t>Easy to extend using C# (Mono)</a:t>
            </a:r>
          </a:p>
          <a:p>
            <a:r>
              <a:rPr lang="en-US" dirty="0" smtClean="0"/>
              <a:t>Easy to get and demo (Steam)</a:t>
            </a:r>
          </a:p>
          <a:p>
            <a:r>
              <a:rPr lang="en-US" dirty="0" smtClean="0"/>
              <a:t>Huge </a:t>
            </a:r>
            <a:r>
              <a:rPr lang="en-US" dirty="0" err="1" smtClean="0"/>
              <a:t>modding</a:t>
            </a:r>
            <a:r>
              <a:rPr lang="en-US" dirty="0" smtClean="0"/>
              <a:t> community</a:t>
            </a:r>
          </a:p>
          <a:p>
            <a:r>
              <a:rPr lang="en-US" dirty="0" smtClean="0"/>
              <a:t>Mod’s source code available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69555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470871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297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4972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Microsoft Azure Service Bus Event Hubs is an event </a:t>
            </a:r>
            <a:r>
              <a:rPr lang="en-AU" sz="900" b="0" i="0" kern="1200" dirty="0" err="1" smtClean="0">
                <a:solidFill>
                  <a:schemeClr val="tx1"/>
                </a:solidFill>
                <a:effectLst/>
                <a:latin typeface="Segoe UI Light" pitchFamily="34" charset="0"/>
                <a:ea typeface="+mn-ea"/>
                <a:cs typeface="+mn-cs"/>
              </a:rPr>
              <a:t>ingestor</a:t>
            </a:r>
            <a:r>
              <a:rPr lang="en-AU" sz="900" b="0" i="0" kern="1200" dirty="0" smtClean="0">
                <a:solidFill>
                  <a:schemeClr val="tx1"/>
                </a:solidFill>
                <a:effectLst/>
                <a:latin typeface="Segoe UI Light" pitchFamily="34" charset="0"/>
                <a:ea typeface="+mn-ea"/>
                <a:cs typeface="+mn-cs"/>
              </a:rPr>
              <a:t> service that provides event and telemetry ingress to the cloud at massive scale, with low latency and high reliability. </a:t>
            </a:r>
          </a:p>
          <a:p>
            <a:r>
              <a:rPr lang="en-AU" sz="900" b="0" i="0" kern="1200" dirty="0" smtClean="0">
                <a:solidFill>
                  <a:schemeClr val="tx1"/>
                </a:solidFill>
                <a:effectLst/>
                <a:latin typeface="Segoe UI Light" pitchFamily="34" charset="0"/>
                <a:ea typeface="+mn-ea"/>
                <a:cs typeface="+mn-cs"/>
              </a:rPr>
              <a:t>This service, used with other downstream services, is particularly useful in application instrumentation, user experience or workflow processing, and Internet of Things (</a:t>
            </a:r>
            <a:r>
              <a:rPr lang="en-AU" sz="900" b="0" i="0" kern="1200" dirty="0" err="1" smtClean="0">
                <a:solidFill>
                  <a:schemeClr val="tx1"/>
                </a:solidFill>
                <a:effectLst/>
                <a:latin typeface="Segoe UI Light" pitchFamily="34" charset="0"/>
                <a:ea typeface="+mn-ea"/>
                <a:cs typeface="+mn-cs"/>
              </a:rPr>
              <a:t>IoT</a:t>
            </a:r>
            <a:r>
              <a:rPr lang="en-AU" sz="900" b="0" i="0" kern="1200" dirty="0" smtClean="0">
                <a:solidFill>
                  <a:schemeClr val="tx1"/>
                </a:solidFill>
                <a:effectLst/>
                <a:latin typeface="Segoe UI Light" pitchFamily="34" charset="0"/>
                <a:ea typeface="+mn-ea"/>
                <a:cs typeface="+mn-cs"/>
              </a:rPr>
              <a:t>) scenarios. </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3386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2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22.jpg"/></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2.jpg"/><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1597856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572465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598250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5603280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4206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42760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5922066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1808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07613"/>
      </p:ext>
    </p:extLst>
  </p:cSld>
  <p:clrMapOvr>
    <a:masterClrMapping/>
  </p:clrMapOvr>
  <p:transition advClick="0" advTm="6000">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485896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272701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4575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32608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344880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33736546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14962870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5215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150859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7810436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87282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16158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008980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96335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6851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30246182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898729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878800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2488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5241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67318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33508516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691019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03218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7311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30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392433265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471105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938584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2925708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00268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522901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808326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20636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89161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01767664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883752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853459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233178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364867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930116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70656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627250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5210579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483273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6960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8612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9910326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424930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3716846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57433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6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67337261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6483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75029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defTabSz="932688">
              <a:lnSpc>
                <a:spcPct val="90000"/>
              </a:lnSpc>
            </a:pPr>
            <a:fld id="{1BC86A1F-E589-44B2-A543-2EC98F5547A7}" type="slidenum">
              <a:rPr sz="1836">
                <a:solidFill>
                  <a:srgbClr val="D2D2D2"/>
                </a:solidFill>
              </a:rPr>
              <a:pPr defTabSz="932688">
                <a:lnSpc>
                  <a:spcPct val="90000"/>
                </a:lnSpc>
              </a:pPr>
              <a:t>‹#›</a:t>
            </a:fld>
            <a:endParaRPr sz="1836" dirty="0">
              <a:solidFill>
                <a:srgbClr val="D2D2D2"/>
              </a:solidFill>
            </a:endParaRPr>
          </a:p>
        </p:txBody>
      </p:sp>
    </p:spTree>
    <p:extLst>
      <p:ext uri="{BB962C8B-B14F-4D97-AF65-F5344CB8AC3E}">
        <p14:creationId xmlns:p14="http://schemas.microsoft.com/office/powerpoint/2010/main" val="3790203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14196605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9649357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0970359"/>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4203717585"/>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76607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prstClr val="white"/>
              </a:solidFill>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defTabSz="1109758"/>
            <a:r>
              <a:rPr lang="en-US" sz="3060" dirty="0" smtClean="0">
                <a:solidFill>
                  <a:prstClr val="white"/>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prstClr val="white"/>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13529052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430667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124190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3821172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3807364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35441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546818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84798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12196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652171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41267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6026450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4164348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2851096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0268740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6623110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551459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796900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03064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1.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image" Target="../media/image10.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image" Target="../media/image1.png"/><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image" Target="../media/image12.emf"/><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oleObject" Target="../embeddings/oleObject5.bin"/><Relationship Id="rId5" Type="http://schemas.openxmlformats.org/officeDocument/2006/relationships/slideLayout" Target="../slideLayouts/slideLayout168.xml"/><Relationship Id="rId10" Type="http://schemas.openxmlformats.org/officeDocument/2006/relationships/tags" Target="../tags/tag5.xml"/><Relationship Id="rId4" Type="http://schemas.openxmlformats.org/officeDocument/2006/relationships/slideLayout" Target="../slideLayouts/slideLayout167.xml"/><Relationship Id="rId9"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2" r:id="rId23"/>
    <p:sldLayoutId id="2147484333" r:id="rId24"/>
    <p:sldLayoutId id="2147484334" r:id="rId25"/>
    <p:sldLayoutId id="2147484335" r:id="rId26"/>
    <p:sldLayoutId id="2147484336" r:id="rId27"/>
    <p:sldLayoutId id="2147484337" r:id="rId28"/>
    <p:sldLayoutId id="2147484338" r:id="rId29"/>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825088172"/>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3294732"/>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 id="2147484396" r:id="rId27"/>
    <p:sldLayoutId id="2147484397" r:id="rId28"/>
    <p:sldLayoutId id="2147484398" r:id="rId29"/>
    <p:sldLayoutId id="2147484399" r:id="rId30"/>
    <p:sldLayoutId id="2147484400"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74474416"/>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3"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72300"/>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Lst>
  <p:timing>
    <p:tnLst>
      <p:par>
        <p:cTn id="1" dur="indefinite" restart="never" nodeType="tmRoot"/>
      </p:par>
    </p:tnLst>
  </p:timing>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notesSlide" Target="../notesSlides/notesSlide4.xml"/><Relationship Id="rId18" Type="http://schemas.openxmlformats.org/officeDocument/2006/relationships/image" Target="../media/image139.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21.xml"/><Relationship Id="rId17" Type="http://schemas.openxmlformats.org/officeDocument/2006/relationships/image" Target="../media/image138.png"/><Relationship Id="rId2" Type="http://schemas.openxmlformats.org/officeDocument/2006/relationships/tags" Target="../tags/tag12.xml"/><Relationship Id="rId16" Type="http://schemas.openxmlformats.org/officeDocument/2006/relationships/image" Target="../media/image137.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136.png"/><Relationship Id="rId10" Type="http://schemas.openxmlformats.org/officeDocument/2006/relationships/tags" Target="../tags/tag20.xml"/><Relationship Id="rId19" Type="http://schemas.openxmlformats.org/officeDocument/2006/relationships/image" Target="../media/image140.gif"/><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35.png"/></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notesSlide" Target="../notesSlides/notesSlide6.xml"/><Relationship Id="rId18" Type="http://schemas.openxmlformats.org/officeDocument/2006/relationships/image" Target="../media/image139.jpe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21.xml"/><Relationship Id="rId17" Type="http://schemas.openxmlformats.org/officeDocument/2006/relationships/image" Target="../media/image138.png"/><Relationship Id="rId2" Type="http://schemas.openxmlformats.org/officeDocument/2006/relationships/tags" Target="../tags/tag23.xml"/><Relationship Id="rId16" Type="http://schemas.openxmlformats.org/officeDocument/2006/relationships/image" Target="../media/image137.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36.png"/><Relationship Id="rId10" Type="http://schemas.openxmlformats.org/officeDocument/2006/relationships/tags" Target="../tags/tag31.xml"/><Relationship Id="rId19" Type="http://schemas.openxmlformats.org/officeDocument/2006/relationships/image" Target="../media/image140.gif"/><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135.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46.png"/><Relationship Id="rId3" Type="http://schemas.openxmlformats.org/officeDocument/2006/relationships/tags" Target="../tags/tag35.xml"/><Relationship Id="rId7" Type="http://schemas.openxmlformats.org/officeDocument/2006/relationships/slideLayout" Target="../slideLayouts/slideLayout73.xml"/><Relationship Id="rId12" Type="http://schemas.openxmlformats.org/officeDocument/2006/relationships/image" Target="../media/image14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144.png"/><Relationship Id="rId5" Type="http://schemas.openxmlformats.org/officeDocument/2006/relationships/tags" Target="../tags/tag37.xml"/><Relationship Id="rId10" Type="http://schemas.openxmlformats.org/officeDocument/2006/relationships/image" Target="../media/image143.png"/><Relationship Id="rId4" Type="http://schemas.openxmlformats.org/officeDocument/2006/relationships/tags" Target="../tags/tag36.xml"/><Relationship Id="rId9" Type="http://schemas.openxmlformats.org/officeDocument/2006/relationships/image" Target="../media/image142.png"/></Relationships>
</file>

<file path=ppt/slides/_rels/slide1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emf"/><Relationship Id="rId18" Type="http://schemas.openxmlformats.org/officeDocument/2006/relationships/image" Target="../media/image162.png"/><Relationship Id="rId3" Type="http://schemas.openxmlformats.org/officeDocument/2006/relationships/image" Target="../media/image147.png"/><Relationship Id="rId21" Type="http://schemas.openxmlformats.org/officeDocument/2006/relationships/image" Target="../media/image13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notesSlide" Target="../notesSlides/notesSlide8.xml"/><Relationship Id="rId16" Type="http://schemas.openxmlformats.org/officeDocument/2006/relationships/image" Target="../media/image160.png"/><Relationship Id="rId20" Type="http://schemas.openxmlformats.org/officeDocument/2006/relationships/image" Target="../media/image137.png"/><Relationship Id="rId1" Type="http://schemas.openxmlformats.org/officeDocument/2006/relationships/slideLayout" Target="../slideLayouts/slideLayout28.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emf"/><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emf"/><Relationship Id="rId14" Type="http://schemas.openxmlformats.org/officeDocument/2006/relationships/image" Target="../media/image158.emf"/><Relationship Id="rId22" Type="http://schemas.openxmlformats.org/officeDocument/2006/relationships/image" Target="../media/image16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39.xml"/><Relationship Id="rId5" Type="http://schemas.openxmlformats.org/officeDocument/2006/relationships/image" Target="../media/image165.png"/><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42.xml"/><Relationship Id="rId7" Type="http://schemas.openxmlformats.org/officeDocument/2006/relationships/image" Target="../media/image13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3.xml"/><Relationship Id="rId5" Type="http://schemas.openxmlformats.org/officeDocument/2006/relationships/slideLayout" Target="../slideLayouts/slideLayout21.xml"/><Relationship Id="rId10" Type="http://schemas.openxmlformats.org/officeDocument/2006/relationships/image" Target="../media/image140.gif"/><Relationship Id="rId4" Type="http://schemas.openxmlformats.org/officeDocument/2006/relationships/tags" Target="../tags/tag43.xml"/><Relationship Id="rId9"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44.xml"/><Relationship Id="rId4" Type="http://schemas.openxmlformats.org/officeDocument/2006/relationships/image" Target="../media/image137.png"/></Relationships>
</file>

<file path=ppt/slides/_rels/slide2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47.xml"/><Relationship Id="rId7" Type="http://schemas.openxmlformats.org/officeDocument/2006/relationships/image" Target="../media/image13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21.xml"/><Relationship Id="rId5" Type="http://schemas.openxmlformats.org/officeDocument/2006/relationships/slideLayout" Target="../slideLayouts/slideLayout21.xml"/><Relationship Id="rId10" Type="http://schemas.openxmlformats.org/officeDocument/2006/relationships/image" Target="../media/image140.gif"/><Relationship Id="rId4" Type="http://schemas.openxmlformats.org/officeDocument/2006/relationships/tags" Target="../tags/tag48.xml"/><Relationship Id="rId9" Type="http://schemas.openxmlformats.org/officeDocument/2006/relationships/image" Target="../media/image1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jpg"/><Relationship Id="rId7" Type="http://schemas.openxmlformats.org/officeDocument/2006/relationships/image" Target="../media/image176.png"/><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image" Target="../media/image175.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hyperlink" Target="https://github.com/PaulStubbs/AzureSmartCitySimulator" TargetMode="External"/><Relationship Id="rId9" Type="http://schemas.openxmlformats.org/officeDocument/2006/relationships/image" Target="../media/image178.png"/></Relationships>
</file>

<file path=ppt/slides/_rels/slide3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46.xml"/></Relationships>
</file>

<file path=ppt/slides/_rels/slide36.xml.rels><?xml version="1.0" encoding="UTF-8" standalone="yes"?>
<Relationships xmlns="http://schemas.openxmlformats.org/package/2006/relationships"><Relationship Id="rId8" Type="http://schemas.openxmlformats.org/officeDocument/2006/relationships/hyperlink" Target="http://www.citiesskylines.com/" TargetMode="External"/><Relationship Id="rId3" Type="http://schemas.openxmlformats.org/officeDocument/2006/relationships/hyperlink" Target="http://www.microsoft.com/en-us/server-cloud/internet-of-things.aspx" TargetMode="External"/><Relationship Id="rId7" Type="http://schemas.openxmlformats.org/officeDocument/2006/relationships/hyperlink" Target="http://www.digitalcombatsimulator.com/en/products/world/" TargetMode="External"/><Relationship Id="rId12" Type="http://schemas.openxmlformats.org/officeDocument/2006/relationships/hyperlink" Target="https://github.com/PaulStubbs/AzureSmartCitySimulator"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hyperlink" Target="http://azure.microsoft.com/en-us/documentation/articles/service-bus-event-hubs-csharp-ephcs-getstarted/" TargetMode="External"/><Relationship Id="rId11" Type="http://schemas.openxmlformats.org/officeDocument/2006/relationships/hyperlink" Target="https://github.com/Azure/azure-stream-analytics" TargetMode="External"/><Relationship Id="rId5" Type="http://schemas.openxmlformats.org/officeDocument/2006/relationships/hyperlink" Target="http://azure.microsoft.com/en-us/services/stream-analytics/" TargetMode="External"/><Relationship Id="rId10" Type="http://schemas.openxmlformats.org/officeDocument/2006/relationships/hyperlink" Target="https://github.com/mspnp/iot-journey" TargetMode="External"/><Relationship Id="rId4" Type="http://schemas.openxmlformats.org/officeDocument/2006/relationships/hyperlink" Target="https://channel9.msdn.com/events/Build/2015/2-652" TargetMode="External"/><Relationship Id="rId9" Type="http://schemas.openxmlformats.org/officeDocument/2006/relationships/hyperlink" Target="http://www.steampowered.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6" Type="http://schemas.openxmlformats.org/officeDocument/2006/relationships/image" Target="../media/image51.png"/><Relationship Id="rId21" Type="http://schemas.openxmlformats.org/officeDocument/2006/relationships/image" Target="../media/image46.jpeg"/><Relationship Id="rId42" Type="http://schemas.openxmlformats.org/officeDocument/2006/relationships/image" Target="../media/image66.png"/><Relationship Id="rId47" Type="http://schemas.openxmlformats.org/officeDocument/2006/relationships/image" Target="../media/image71.png"/><Relationship Id="rId63" Type="http://schemas.openxmlformats.org/officeDocument/2006/relationships/image" Target="../media/image86.png"/><Relationship Id="rId68" Type="http://schemas.openxmlformats.org/officeDocument/2006/relationships/image" Target="../media/image91.png"/><Relationship Id="rId84" Type="http://schemas.openxmlformats.org/officeDocument/2006/relationships/image" Target="../media/image106.jpeg"/><Relationship Id="rId89" Type="http://schemas.openxmlformats.org/officeDocument/2006/relationships/image" Target="../media/image111.png"/><Relationship Id="rId2" Type="http://schemas.openxmlformats.org/officeDocument/2006/relationships/image" Target="../media/image27.jpeg"/><Relationship Id="rId16" Type="http://schemas.openxmlformats.org/officeDocument/2006/relationships/image" Target="../media/image41.jpeg"/><Relationship Id="rId29" Type="http://schemas.openxmlformats.org/officeDocument/2006/relationships/image" Target="../media/image54.jpeg"/><Relationship Id="rId107" Type="http://schemas.openxmlformats.org/officeDocument/2006/relationships/image" Target="../media/image127.jpeg"/><Relationship Id="rId11" Type="http://schemas.openxmlformats.org/officeDocument/2006/relationships/image" Target="../media/image36.jp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3" Type="http://schemas.openxmlformats.org/officeDocument/2006/relationships/image" Target="../media/image77.jpeg"/><Relationship Id="rId58" Type="http://schemas.openxmlformats.org/officeDocument/2006/relationships/image" Target="../media/image81.png"/><Relationship Id="rId66" Type="http://schemas.openxmlformats.org/officeDocument/2006/relationships/image" Target="../media/image89.jpeg"/><Relationship Id="rId74" Type="http://schemas.openxmlformats.org/officeDocument/2006/relationships/image" Target="../media/image97.png"/><Relationship Id="rId79" Type="http://schemas.openxmlformats.org/officeDocument/2006/relationships/image" Target="../media/image101.png"/><Relationship Id="rId87" Type="http://schemas.openxmlformats.org/officeDocument/2006/relationships/image" Target="../media/image109.jpeg"/><Relationship Id="rId102" Type="http://schemas.openxmlformats.org/officeDocument/2006/relationships/image" Target="../media/image122.jpeg"/><Relationship Id="rId5" Type="http://schemas.openxmlformats.org/officeDocument/2006/relationships/image" Target="../media/image30.jpeg"/><Relationship Id="rId61" Type="http://schemas.openxmlformats.org/officeDocument/2006/relationships/image" Target="../media/image84.png"/><Relationship Id="rId82" Type="http://schemas.openxmlformats.org/officeDocument/2006/relationships/image" Target="../media/image104.png"/><Relationship Id="rId90" Type="http://schemas.openxmlformats.org/officeDocument/2006/relationships/image" Target="../media/image112.png"/><Relationship Id="rId95" Type="http://schemas.openxmlformats.org/officeDocument/2006/relationships/image" Target="../media/image116.png"/><Relationship Id="rId19" Type="http://schemas.openxmlformats.org/officeDocument/2006/relationships/image" Target="../media/image44.jpe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jpeg"/><Relationship Id="rId35" Type="http://schemas.openxmlformats.org/officeDocument/2006/relationships/image" Target="../media/image59.png"/><Relationship Id="rId43" Type="http://schemas.openxmlformats.org/officeDocument/2006/relationships/image" Target="../media/image67.jpeg"/><Relationship Id="rId48" Type="http://schemas.openxmlformats.org/officeDocument/2006/relationships/image" Target="../media/image72.png"/><Relationship Id="rId56" Type="http://schemas.microsoft.com/office/2007/relationships/hdphoto" Target="../media/hdphoto3.wdp"/><Relationship Id="rId64" Type="http://schemas.openxmlformats.org/officeDocument/2006/relationships/image" Target="../media/image87.jpeg"/><Relationship Id="rId69" Type="http://schemas.openxmlformats.org/officeDocument/2006/relationships/image" Target="../media/image92.jpg"/><Relationship Id="rId77" Type="http://schemas.microsoft.com/office/2007/relationships/hdphoto" Target="../media/hdphoto4.wdp"/><Relationship Id="rId100" Type="http://schemas.openxmlformats.org/officeDocument/2006/relationships/image" Target="../media/image120.png"/><Relationship Id="rId105" Type="http://schemas.openxmlformats.org/officeDocument/2006/relationships/image" Target="../media/image125.jpeg"/><Relationship Id="rId8" Type="http://schemas.openxmlformats.org/officeDocument/2006/relationships/image" Target="../media/image33.png"/><Relationship Id="rId51" Type="http://schemas.openxmlformats.org/officeDocument/2006/relationships/image" Target="../media/image75.png"/><Relationship Id="rId72" Type="http://schemas.openxmlformats.org/officeDocument/2006/relationships/image" Target="../media/image95.png"/><Relationship Id="rId80" Type="http://schemas.openxmlformats.org/officeDocument/2006/relationships/image" Target="../media/image102.jpeg"/><Relationship Id="rId85" Type="http://schemas.openxmlformats.org/officeDocument/2006/relationships/image" Target="../media/image107.jpeg"/><Relationship Id="rId93" Type="http://schemas.openxmlformats.org/officeDocument/2006/relationships/image" Target="../media/image114.jpeg"/><Relationship Id="rId98" Type="http://schemas.microsoft.com/office/2007/relationships/hdphoto" Target="../media/hdphoto6.wdp"/><Relationship Id="rId3" Type="http://schemas.openxmlformats.org/officeDocument/2006/relationships/image" Target="../media/image28.jpe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50.png"/><Relationship Id="rId33" Type="http://schemas.microsoft.com/office/2007/relationships/hdphoto" Target="../media/hdphoto2.wdp"/><Relationship Id="rId38" Type="http://schemas.openxmlformats.org/officeDocument/2006/relationships/image" Target="../media/image62.jpeg"/><Relationship Id="rId46" Type="http://schemas.openxmlformats.org/officeDocument/2006/relationships/image" Target="../media/image70.jpeg"/><Relationship Id="rId59" Type="http://schemas.openxmlformats.org/officeDocument/2006/relationships/image" Target="../media/image82.jpeg"/><Relationship Id="rId67" Type="http://schemas.openxmlformats.org/officeDocument/2006/relationships/image" Target="../media/image90.jpeg"/><Relationship Id="rId103" Type="http://schemas.openxmlformats.org/officeDocument/2006/relationships/image" Target="../media/image123.png"/><Relationship Id="rId108" Type="http://schemas.openxmlformats.org/officeDocument/2006/relationships/image" Target="../media/image128.jpeg"/><Relationship Id="rId20" Type="http://schemas.openxmlformats.org/officeDocument/2006/relationships/image" Target="../media/image45.jpeg"/><Relationship Id="rId41" Type="http://schemas.openxmlformats.org/officeDocument/2006/relationships/image" Target="../media/image65.jpeg"/><Relationship Id="rId54" Type="http://schemas.openxmlformats.org/officeDocument/2006/relationships/image" Target="../media/image78.jpeg"/><Relationship Id="rId62" Type="http://schemas.openxmlformats.org/officeDocument/2006/relationships/image" Target="../media/image85.png"/><Relationship Id="rId70" Type="http://schemas.openxmlformats.org/officeDocument/2006/relationships/image" Target="../media/image93.jpeg"/><Relationship Id="rId75" Type="http://schemas.openxmlformats.org/officeDocument/2006/relationships/image" Target="../media/image98.jpeg"/><Relationship Id="rId83" Type="http://schemas.openxmlformats.org/officeDocument/2006/relationships/image" Target="../media/image105.png"/><Relationship Id="rId88" Type="http://schemas.openxmlformats.org/officeDocument/2006/relationships/image" Target="../media/image110.png"/><Relationship Id="rId91" Type="http://schemas.openxmlformats.org/officeDocument/2006/relationships/image" Target="../media/image113.png"/><Relationship Id="rId96" Type="http://schemas.openxmlformats.org/officeDocument/2006/relationships/image" Target="../media/image117.png"/><Relationship Id="rId1" Type="http://schemas.openxmlformats.org/officeDocument/2006/relationships/slideLayout" Target="../slideLayouts/slideLayout129.xml"/><Relationship Id="rId6" Type="http://schemas.openxmlformats.org/officeDocument/2006/relationships/image" Target="../media/image31.jpe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0.png"/><Relationship Id="rId49" Type="http://schemas.openxmlformats.org/officeDocument/2006/relationships/image" Target="../media/image73.png"/><Relationship Id="rId57" Type="http://schemas.openxmlformats.org/officeDocument/2006/relationships/image" Target="../media/image80.png"/><Relationship Id="rId106" Type="http://schemas.openxmlformats.org/officeDocument/2006/relationships/image" Target="../media/image126.png"/><Relationship Id="rId10" Type="http://schemas.openxmlformats.org/officeDocument/2006/relationships/image" Target="../media/image35.jpeg"/><Relationship Id="rId31" Type="http://schemas.openxmlformats.org/officeDocument/2006/relationships/image" Target="../media/image56.jpeg"/><Relationship Id="rId44" Type="http://schemas.openxmlformats.org/officeDocument/2006/relationships/image" Target="../media/image68.jpeg"/><Relationship Id="rId52" Type="http://schemas.openxmlformats.org/officeDocument/2006/relationships/image" Target="../media/image76.jpeg"/><Relationship Id="rId60" Type="http://schemas.openxmlformats.org/officeDocument/2006/relationships/image" Target="../media/image83.png"/><Relationship Id="rId65" Type="http://schemas.openxmlformats.org/officeDocument/2006/relationships/image" Target="../media/image88.png"/><Relationship Id="rId73" Type="http://schemas.openxmlformats.org/officeDocument/2006/relationships/image" Target="../media/image96.jpeg"/><Relationship Id="rId78" Type="http://schemas.openxmlformats.org/officeDocument/2006/relationships/image" Target="../media/image100.png"/><Relationship Id="rId81" Type="http://schemas.openxmlformats.org/officeDocument/2006/relationships/image" Target="../media/image103.jpeg"/><Relationship Id="rId86" Type="http://schemas.openxmlformats.org/officeDocument/2006/relationships/image" Target="../media/image108.png"/><Relationship Id="rId94" Type="http://schemas.openxmlformats.org/officeDocument/2006/relationships/image" Target="../media/image115.jpeg"/><Relationship Id="rId99" Type="http://schemas.openxmlformats.org/officeDocument/2006/relationships/image" Target="../media/image119.jpeg"/><Relationship Id="rId101" Type="http://schemas.openxmlformats.org/officeDocument/2006/relationships/image" Target="../media/image121.png"/><Relationship Id="rId4" Type="http://schemas.openxmlformats.org/officeDocument/2006/relationships/image" Target="../media/image29.jpeg"/><Relationship Id="rId9"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jpeg"/><Relationship Id="rId39" Type="http://schemas.openxmlformats.org/officeDocument/2006/relationships/image" Target="../media/image63.png"/><Relationship Id="rId109" Type="http://schemas.openxmlformats.org/officeDocument/2006/relationships/image" Target="../media/image129.jpeg"/><Relationship Id="rId34" Type="http://schemas.openxmlformats.org/officeDocument/2006/relationships/image" Target="../media/image58.png"/><Relationship Id="rId50" Type="http://schemas.openxmlformats.org/officeDocument/2006/relationships/image" Target="../media/image74.jpeg"/><Relationship Id="rId55" Type="http://schemas.openxmlformats.org/officeDocument/2006/relationships/image" Target="../media/image79.png"/><Relationship Id="rId76" Type="http://schemas.openxmlformats.org/officeDocument/2006/relationships/image" Target="../media/image99.png"/><Relationship Id="rId97" Type="http://schemas.openxmlformats.org/officeDocument/2006/relationships/image" Target="../media/image118.png"/><Relationship Id="rId104" Type="http://schemas.openxmlformats.org/officeDocument/2006/relationships/image" Target="../media/image124.jpeg"/><Relationship Id="rId7" Type="http://schemas.openxmlformats.org/officeDocument/2006/relationships/image" Target="../media/image32.png"/><Relationship Id="rId71" Type="http://schemas.openxmlformats.org/officeDocument/2006/relationships/image" Target="../media/image94.png"/><Relationship Id="rId92"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51.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181734"/>
          </a:xfrm>
        </p:spPr>
        <p:txBody>
          <a:bodyPr/>
          <a:lstStyle/>
          <a:p>
            <a:r>
              <a:rPr lang="en-US" dirty="0" smtClean="0"/>
              <a:t>in-flight to insights:</a:t>
            </a:r>
            <a:endParaRPr lang="en-US" dirty="0"/>
          </a:p>
        </p:txBody>
      </p:sp>
      <p:sp>
        <p:nvSpPr>
          <p:cNvPr id="7" name="Text Placeholder 4"/>
          <p:cNvSpPr txBox="1">
            <a:spLocks/>
          </p:cNvSpPr>
          <p:nvPr/>
        </p:nvSpPr>
        <p:spPr>
          <a:xfrm>
            <a:off x="2103437" y="506287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Adam </a:t>
            </a:r>
            <a:r>
              <a:rPr lang="en-US" dirty="0" err="1" smtClean="0"/>
              <a:t>Finster</a:t>
            </a:r>
            <a:endParaRPr lang="en-US" dirty="0" smtClean="0"/>
          </a:p>
          <a:p>
            <a:r>
              <a:rPr lang="en-US" dirty="0" smtClean="0"/>
              <a:t>Architect</a:t>
            </a:r>
          </a:p>
          <a:p>
            <a:r>
              <a:rPr lang="en-US" dirty="0" smtClean="0"/>
              <a:t>BCM Solutions</a:t>
            </a:r>
            <a:endParaRPr lang="en-US"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6446837" y="502761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Todd Whitehead</a:t>
            </a:r>
          </a:p>
          <a:p>
            <a:r>
              <a:rPr lang="en-US" dirty="0" smtClean="0"/>
              <a:t>Cloud Solution Architect</a:t>
            </a:r>
          </a:p>
          <a:p>
            <a:r>
              <a:rPr lang="en-US" dirty="0" smtClean="0"/>
              <a:t>Microsoft</a:t>
            </a:r>
            <a:endParaRPr lang="en-US" dirty="0"/>
          </a:p>
        </p:txBody>
      </p:sp>
      <p:sp>
        <p:nvSpPr>
          <p:cNvPr id="17" name="Rectangle 16"/>
          <p:cNvSpPr/>
          <p:nvPr/>
        </p:nvSpPr>
        <p:spPr>
          <a:xfrm>
            <a:off x="427037" y="1544994"/>
            <a:ext cx="7246471" cy="369332"/>
          </a:xfrm>
          <a:prstGeom prst="rect">
            <a:avLst/>
          </a:prstGeom>
        </p:spPr>
        <p:txBody>
          <a:bodyPr wrap="none">
            <a:spAutoFit/>
          </a:bodyPr>
          <a:lstStyle/>
          <a:p>
            <a:r>
              <a:rPr lang="en-US" dirty="0" smtClean="0">
                <a:latin typeface="+mj-lt"/>
              </a:rPr>
              <a:t>Real-time insights with Event Hubs, Stream </a:t>
            </a:r>
            <a:r>
              <a:rPr lang="en-US" dirty="0">
                <a:latin typeface="+mj-lt"/>
              </a:rPr>
              <a:t>Analytics </a:t>
            </a:r>
            <a:r>
              <a:rPr lang="en-US" dirty="0" smtClean="0">
                <a:latin typeface="+mj-lt"/>
              </a:rPr>
              <a:t>and an A10 Warthog</a:t>
            </a:r>
            <a:endParaRPr lang="en-AU" dirty="0">
              <a:latin typeface="+mj-lt"/>
            </a:endParaRPr>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Simulating </a:t>
            </a:r>
            <a:r>
              <a:rPr lang="en-US" dirty="0" err="1" smtClean="0"/>
              <a:t>IoT</a:t>
            </a:r>
            <a:r>
              <a:rPr lang="en-US" dirty="0" smtClean="0"/>
              <a:t> Systems</a:t>
            </a:r>
            <a:endParaRPr lang="en-US" dirty="0"/>
          </a:p>
        </p:txBody>
      </p:sp>
      <p:sp>
        <p:nvSpPr>
          <p:cNvPr id="6" name="Text Placeholder 5"/>
          <p:cNvSpPr>
            <a:spLocks noGrp="1"/>
          </p:cNvSpPr>
          <p:nvPr>
            <p:ph type="body" sz="quarter" idx="4294967295"/>
          </p:nvPr>
        </p:nvSpPr>
        <p:spPr>
          <a:xfrm>
            <a:off x="274639" y="1212849"/>
            <a:ext cx="11889564" cy="4801314"/>
          </a:xfrm>
          <a:prstGeom prst="rect">
            <a:avLst/>
          </a:prstGeom>
        </p:spPr>
        <p:txBody>
          <a:bodyPr/>
          <a:lstStyle/>
          <a:p>
            <a:r>
              <a:rPr lang="en-US" dirty="0" smtClean="0"/>
              <a:t>Too Complex to Build Real Devices</a:t>
            </a:r>
          </a:p>
          <a:p>
            <a:pPr lvl="1"/>
            <a:r>
              <a:rPr lang="en-US" dirty="0" smtClean="0"/>
              <a:t>Devices </a:t>
            </a:r>
            <a:r>
              <a:rPr lang="en-US" dirty="0" smtClean="0"/>
              <a:t>are expensive</a:t>
            </a:r>
            <a:endParaRPr lang="en-US" dirty="0" smtClean="0"/>
          </a:p>
          <a:p>
            <a:pPr lvl="1"/>
            <a:r>
              <a:rPr lang="en-US" dirty="0" smtClean="0"/>
              <a:t>Devices are complex</a:t>
            </a:r>
          </a:p>
          <a:p>
            <a:pPr lvl="1"/>
            <a:r>
              <a:rPr lang="en-US" dirty="0" smtClean="0"/>
              <a:t>Devices may not exist</a:t>
            </a:r>
          </a:p>
          <a:p>
            <a:r>
              <a:rPr lang="en-US" dirty="0" smtClean="0"/>
              <a:t>Unable to Test all Scenarios</a:t>
            </a:r>
          </a:p>
          <a:p>
            <a:pPr lvl="1"/>
            <a:r>
              <a:rPr lang="en-US" dirty="0" smtClean="0"/>
              <a:t>Test edge cases</a:t>
            </a:r>
          </a:p>
          <a:p>
            <a:pPr lvl="1"/>
            <a:r>
              <a:rPr lang="en-US" dirty="0" smtClean="0"/>
              <a:t>Test alert cases</a:t>
            </a:r>
          </a:p>
          <a:p>
            <a:pPr lvl="1"/>
            <a:r>
              <a:rPr lang="en-US" dirty="0" smtClean="0"/>
              <a:t>Test command and control</a:t>
            </a:r>
          </a:p>
          <a:p>
            <a:r>
              <a:rPr lang="en-US" dirty="0" smtClean="0"/>
              <a:t>Unable to Scale</a:t>
            </a:r>
          </a:p>
          <a:p>
            <a:pPr lvl="1"/>
            <a:r>
              <a:rPr lang="en-US" dirty="0" smtClean="0"/>
              <a:t>Scale to entire production and future levels</a:t>
            </a:r>
          </a:p>
          <a:p>
            <a:pPr lvl="1"/>
            <a:r>
              <a:rPr lang="en-US" dirty="0" smtClean="0"/>
              <a:t>Scale for large number of distributed developers</a:t>
            </a:r>
            <a:endParaRPr lang="en-US" dirty="0"/>
          </a:p>
        </p:txBody>
      </p:sp>
    </p:spTree>
    <p:extLst>
      <p:ext uri="{BB962C8B-B14F-4D97-AF65-F5344CB8AC3E}">
        <p14:creationId xmlns:p14="http://schemas.microsoft.com/office/powerpoint/2010/main" val="123730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5579222" y="4880907"/>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938537" y="2429786"/>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655" y="4875539"/>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rot="16200000">
            <a:off x="1270565"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31" name="Right Arrow 30"/>
          <p:cNvSpPr/>
          <p:nvPr/>
        </p:nvSpPr>
        <p:spPr bwMode="auto">
          <a:xfrm rot="16200000">
            <a:off x="6053756"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560637" y="24304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8802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smtClean="0"/>
              <a:t>Azure Streaming/</a:t>
            </a:r>
            <a:r>
              <a:rPr lang="en-US" dirty="0" err="1" smtClean="0"/>
              <a:t>IoT</a:t>
            </a:r>
            <a:r>
              <a:rPr lang="en-US" dirty="0" smtClean="0"/>
              <a:t> </a:t>
            </a:r>
            <a:r>
              <a:rPr lang="en-US" dirty="0"/>
              <a:t>s</a:t>
            </a:r>
            <a:r>
              <a:rPr lang="en-US" dirty="0" smtClean="0"/>
              <a:t>ervices</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xmlns="" val="20000"/>
                    </a:ext>
                  </a:extLst>
                </a:gridCol>
                <a:gridCol w="2364250">
                  <a:extLst>
                    <a:ext uri="{9D8B030D-6E8A-4147-A177-3AD203B41FA5}">
                      <a16:colId xmlns:a16="http://schemas.microsoft.com/office/drawing/2014/main" xmlns="" val="20001"/>
                    </a:ext>
                  </a:extLst>
                </a:gridCol>
                <a:gridCol w="2364250">
                  <a:extLst>
                    <a:ext uri="{9D8B030D-6E8A-4147-A177-3AD203B41FA5}">
                      <a16:colId xmlns:a16="http://schemas.microsoft.com/office/drawing/2014/main" xmlns="" val="20002"/>
                    </a:ext>
                  </a:extLst>
                </a:gridCol>
                <a:gridCol w="2364250">
                  <a:extLst>
                    <a:ext uri="{9D8B030D-6E8A-4147-A177-3AD203B41FA5}">
                      <a16:colId xmlns:a16="http://schemas.microsoft.com/office/drawing/2014/main" xmlns="" val="20003"/>
                    </a:ext>
                  </a:extLst>
                </a:gridCol>
                <a:gridCol w="2364250">
                  <a:extLst>
                    <a:ext uri="{9D8B030D-6E8A-4147-A177-3AD203B41FA5}">
                      <a16:colId xmlns:a16="http://schemas.microsoft.com/office/drawing/2014/main" xmlns=""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Role</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456680" y="2150502"/>
              <a:ext cx="669924" cy="669924"/>
            </a:xfrm>
            <a:prstGeom prst="rect">
              <a:avLst/>
            </a:prstGeom>
          </p:spPr>
        </p:pic>
      </p:grpSp>
      <p:pic>
        <p:nvPicPr>
          <p:cNvPr id="13" name="Picture 12"/>
          <p:cNvPicPr>
            <a:picLocks noChangeAspect="1"/>
          </p:cNvPicPr>
          <p:nvPr/>
        </p:nvPicPr>
        <p:blipFill>
          <a:blip r:embed="rId5"/>
          <a:stretch>
            <a:fillRect/>
          </a:stretch>
        </p:blipFill>
        <p:spPr>
          <a:xfrm>
            <a:off x="3398837" y="4792662"/>
            <a:ext cx="5934075" cy="1266825"/>
          </a:xfrm>
          <a:prstGeom prst="rect">
            <a:avLst/>
          </a:prstGeom>
        </p:spPr>
      </p:pic>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798637" y="1363662"/>
            <a:ext cx="8305800" cy="5292781"/>
          </a:xfrm>
          <a:prstGeom prst="rect">
            <a:avLst/>
          </a:prstGeom>
        </p:spPr>
      </p:pic>
    </p:spTree>
    <p:extLst>
      <p:ext uri="{BB962C8B-B14F-4D97-AF65-F5344CB8AC3E}">
        <p14:creationId xmlns:p14="http://schemas.microsoft.com/office/powerpoint/2010/main" val="193778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951037" y="1439862"/>
            <a:ext cx="7924800" cy="5049993"/>
          </a:xfrm>
          <a:prstGeom prst="rect">
            <a:avLst/>
          </a:prstGeom>
        </p:spPr>
      </p:pic>
    </p:spTree>
    <p:extLst>
      <p:ext uri="{BB962C8B-B14F-4D97-AF65-F5344CB8AC3E}">
        <p14:creationId xmlns:p14="http://schemas.microsoft.com/office/powerpoint/2010/main" val="21536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Partitions</a:t>
            </a:r>
            <a:endParaRPr lang="en-US" dirty="0"/>
          </a:p>
        </p:txBody>
      </p:sp>
      <p:pic>
        <p:nvPicPr>
          <p:cNvPr id="2" name="Picture 1"/>
          <p:cNvPicPr>
            <a:picLocks noChangeAspect="1"/>
          </p:cNvPicPr>
          <p:nvPr/>
        </p:nvPicPr>
        <p:blipFill>
          <a:blip r:embed="rId3"/>
          <a:stretch>
            <a:fillRect/>
          </a:stretch>
        </p:blipFill>
        <p:spPr>
          <a:xfrm>
            <a:off x="299338" y="1172553"/>
            <a:ext cx="6210300" cy="1895475"/>
          </a:xfrm>
          <a:prstGeom prst="rect">
            <a:avLst/>
          </a:prstGeom>
        </p:spPr>
      </p:pic>
      <p:pic>
        <p:nvPicPr>
          <p:cNvPr id="5" name="Picture 4"/>
          <p:cNvPicPr>
            <a:picLocks noChangeAspect="1"/>
          </p:cNvPicPr>
          <p:nvPr/>
        </p:nvPicPr>
        <p:blipFill>
          <a:blip r:embed="rId4"/>
          <a:stretch>
            <a:fillRect/>
          </a:stretch>
        </p:blipFill>
        <p:spPr>
          <a:xfrm>
            <a:off x="5684837" y="3344862"/>
            <a:ext cx="5943600" cy="3209925"/>
          </a:xfrm>
          <a:prstGeom prst="rect">
            <a:avLst/>
          </a:prstGeom>
        </p:spPr>
      </p:pic>
    </p:spTree>
    <p:extLst>
      <p:ext uri="{BB962C8B-B14F-4D97-AF65-F5344CB8AC3E}">
        <p14:creationId xmlns:p14="http://schemas.microsoft.com/office/powerpoint/2010/main" val="19138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46637" y="2112706"/>
            <a:ext cx="1524000" cy="1524000"/>
            <a:chOff x="5393715" y="1771548"/>
            <a:chExt cx="1524000" cy="1524000"/>
          </a:xfrm>
        </p:grpSpPr>
        <p:sp>
          <p:nvSpPr>
            <p:cNvPr id="47" name="Rectangle 46"/>
            <p:cNvSpPr/>
            <p:nvPr>
              <p:custDataLst>
                <p:tags r:id="rId4"/>
              </p:custDataLst>
            </p:nvPr>
          </p:nvSpPr>
          <p:spPr bwMode="auto">
            <a:xfrm>
              <a:off x="5393715" y="1771548"/>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5820753" y="2090335"/>
              <a:ext cx="669924" cy="669924"/>
            </a:xfrm>
            <a:prstGeom prst="rect">
              <a:avLst/>
            </a:prstGeom>
          </p:spPr>
        </p:pic>
      </p:grpSp>
      <p:sp>
        <p:nvSpPr>
          <p:cNvPr id="59" name="Rectangle 58"/>
          <p:cNvSpPr/>
          <p:nvPr>
            <p:custDataLst>
              <p:tags r:id="rId1"/>
            </p:custDataLst>
          </p:nvPr>
        </p:nvSpPr>
        <p:spPr bwMode="auto">
          <a:xfrm>
            <a:off x="819520" y="2090335"/>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2" name="Group 1"/>
          <p:cNvGrpSpPr/>
          <p:nvPr/>
        </p:nvGrpSpPr>
        <p:grpSpPr>
          <a:xfrm>
            <a:off x="7894637" y="2029781"/>
            <a:ext cx="3476371" cy="1524000"/>
            <a:chOff x="7619240" y="1814137"/>
            <a:chExt cx="3476371" cy="1524000"/>
          </a:xfrm>
        </p:grpSpPr>
        <p:sp>
          <p:nvSpPr>
            <p:cNvPr id="37" name="Rectangle 36"/>
            <p:cNvSpPr/>
            <p:nvPr>
              <p:custDataLst>
                <p:tags r:id="rId2"/>
              </p:custDataLst>
            </p:nvPr>
          </p:nvSpPr>
          <p:spPr bwMode="auto">
            <a:xfrm>
              <a:off x="9571611" y="1814137"/>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3437" y="1897062"/>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19240" y="1814137"/>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6733" y="2268605"/>
            <a:ext cx="1114609" cy="1026943"/>
          </a:xfrm>
          <a:prstGeom prst="rect">
            <a:avLst/>
          </a:prstGeom>
        </p:spPr>
      </p:pic>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Event Hub</a:t>
            </a:r>
            <a:endParaRPr lang="en-AU" sz="9600" dirty="0"/>
          </a:p>
        </p:txBody>
      </p:sp>
      <p:sp>
        <p:nvSpPr>
          <p:cNvPr id="3" name="TextBox 2"/>
          <p:cNvSpPr txBox="1"/>
          <p:nvPr/>
        </p:nvSpPr>
        <p:spPr>
          <a:xfrm>
            <a:off x="715101" y="41830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Acquire SAS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Establish Connection</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Publish Events</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
        <p:nvSpPr>
          <p:cNvPr id="16" name="TextBox 15"/>
          <p:cNvSpPr txBox="1"/>
          <p:nvPr/>
        </p:nvSpPr>
        <p:spPr>
          <a:xfrm>
            <a:off x="4609094" y="41547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Create Event Hub</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Set Policies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Monitor</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331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Event Hub: Pricing</a:t>
            </a:r>
            <a:endParaRPr lang="en-AU" sz="9600" dirty="0"/>
          </a:p>
        </p:txBody>
      </p:sp>
      <p:pic>
        <p:nvPicPr>
          <p:cNvPr id="6" name="Picture 5"/>
          <p:cNvPicPr>
            <a:picLocks noChangeAspect="1"/>
          </p:cNvPicPr>
          <p:nvPr/>
        </p:nvPicPr>
        <p:blipFill>
          <a:blip r:embed="rId3"/>
          <a:stretch>
            <a:fillRect/>
          </a:stretch>
        </p:blipFill>
        <p:spPr>
          <a:xfrm>
            <a:off x="1493837" y="1668462"/>
            <a:ext cx="10106433" cy="5257800"/>
          </a:xfrm>
          <a:prstGeom prst="rect">
            <a:avLst/>
          </a:prstGeom>
        </p:spPr>
      </p:pic>
    </p:spTree>
    <p:extLst>
      <p:ext uri="{BB962C8B-B14F-4D97-AF65-F5344CB8AC3E}">
        <p14:creationId xmlns:p14="http://schemas.microsoft.com/office/powerpoint/2010/main" val="22613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1179855"/>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Stream Analytics</a:t>
            </a:r>
            <a:endParaRPr lang="en-US" dirty="0"/>
          </a:p>
        </p:txBody>
      </p:sp>
      <p:grpSp>
        <p:nvGrpSpPr>
          <p:cNvPr id="10" name="Group 9"/>
          <p:cNvGrpSpPr/>
          <p:nvPr/>
        </p:nvGrpSpPr>
        <p:grpSpPr>
          <a:xfrm>
            <a:off x="427036" y="1256054"/>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24451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9829800" cy="8088368"/>
          </a:xfrm>
        </p:spPr>
        <p:txBody>
          <a:bodyPr/>
          <a:lstStyle/>
          <a:p>
            <a:pPr marL="0" indent="0">
              <a:buNone/>
            </a:pPr>
            <a:r>
              <a:rPr lang="en-US" sz="2800" b="1" dirty="0" smtClean="0"/>
              <a:t>Objectives (technical)</a:t>
            </a:r>
            <a:endParaRPr lang="en-US" sz="2800" b="1" dirty="0" smtClean="0"/>
          </a:p>
          <a:p>
            <a:pPr marL="742950" indent="-742950">
              <a:buAutoNum type="arabicPeriod"/>
            </a:pPr>
            <a:r>
              <a:rPr lang="en-US" sz="2800" dirty="0"/>
              <a:t>Architect </a:t>
            </a:r>
            <a:r>
              <a:rPr lang="en-US" sz="2800" dirty="0" err="1"/>
              <a:t>IoT</a:t>
            </a:r>
            <a:r>
              <a:rPr lang="en-US" sz="2800" dirty="0"/>
              <a:t> solutions using Azure</a:t>
            </a:r>
          </a:p>
          <a:p>
            <a:pPr marL="742950" indent="-742950">
              <a:buAutoNum type="arabicPeriod"/>
            </a:pPr>
            <a:r>
              <a:rPr lang="en-US" sz="2800" dirty="0"/>
              <a:t>Build a </a:t>
            </a:r>
            <a:r>
              <a:rPr lang="en-US" sz="2800" dirty="0" err="1"/>
              <a:t>IoT</a:t>
            </a:r>
            <a:r>
              <a:rPr lang="en-US" sz="2800" dirty="0"/>
              <a:t> simulator</a:t>
            </a:r>
          </a:p>
          <a:p>
            <a:pPr marL="742950" indent="-742950">
              <a:buFont typeface="Wingdings" panose="05000000000000000000" pitchFamily="2" charset="2"/>
              <a:buAutoNum type="arabicPeriod"/>
            </a:pPr>
            <a:r>
              <a:rPr lang="en-US" sz="2800" dirty="0"/>
              <a:t>Simulate </a:t>
            </a:r>
            <a:r>
              <a:rPr lang="en-US" sz="2800" dirty="0" smtClean="0"/>
              <a:t>complex environment </a:t>
            </a:r>
            <a:r>
              <a:rPr lang="en-US" sz="2800" dirty="0"/>
              <a:t>using gaming</a:t>
            </a:r>
          </a:p>
          <a:p>
            <a:pPr marL="0" indent="0">
              <a:buNone/>
            </a:pPr>
            <a:endParaRPr lang="en-US" sz="2800" dirty="0" smtClean="0"/>
          </a:p>
          <a:p>
            <a:pPr marL="0" indent="0">
              <a:buNone/>
            </a:pPr>
            <a:r>
              <a:rPr lang="en-US" sz="2800" b="1" dirty="0"/>
              <a:t>Objectives </a:t>
            </a:r>
            <a:r>
              <a:rPr lang="en-US" sz="2800" b="1" dirty="0" smtClean="0"/>
              <a:t>(more importantly)</a:t>
            </a:r>
            <a:endParaRPr lang="en-US" sz="2800" b="1" dirty="0"/>
          </a:p>
          <a:p>
            <a:pPr marL="514350" indent="-514350">
              <a:buFont typeface="+mj-lt"/>
              <a:buAutoNum type="arabicPeriod"/>
            </a:pPr>
            <a:r>
              <a:rPr lang="en-US" sz="2800" dirty="0" smtClean="0"/>
              <a:t>Learn some Azure outside the usual stack</a:t>
            </a:r>
          </a:p>
          <a:p>
            <a:pPr marL="514350" indent="-514350">
              <a:buFont typeface="+mj-lt"/>
              <a:buAutoNum type="arabicPeriod"/>
            </a:pPr>
            <a:r>
              <a:rPr lang="en-US" sz="2800" dirty="0" smtClean="0"/>
              <a:t>Showcase </a:t>
            </a:r>
            <a:r>
              <a:rPr lang="en-US" sz="2800" dirty="0" err="1" smtClean="0"/>
              <a:t>IoT</a:t>
            </a:r>
            <a:r>
              <a:rPr lang="en-US" sz="2800" dirty="0" smtClean="0"/>
              <a:t> in a non-trivial  way</a:t>
            </a:r>
            <a:endParaRPr lang="en-US" sz="2800" dirty="0"/>
          </a:p>
          <a:p>
            <a:pPr marL="514350" indent="-514350">
              <a:buFont typeface="+mj-lt"/>
              <a:buAutoNum type="arabicPeriod"/>
            </a:pPr>
            <a:r>
              <a:rPr lang="en-US" sz="2800" dirty="0" smtClean="0"/>
              <a:t>Find </a:t>
            </a:r>
            <a:r>
              <a:rPr lang="en-US" sz="2800" dirty="0" smtClean="0"/>
              <a:t>a legitimate (and tax deductible)  reason to play </a:t>
            </a:r>
            <a:r>
              <a:rPr lang="en-US" sz="2800" dirty="0" smtClean="0"/>
              <a:t>games</a:t>
            </a:r>
          </a:p>
          <a:p>
            <a:pPr marL="514350" indent="-514350">
              <a:buFont typeface="+mj-lt"/>
              <a:buAutoNum type="arabicPeriod"/>
            </a:pPr>
            <a:endParaRPr lang="en-US" sz="2800" dirty="0" smtClean="0"/>
          </a:p>
          <a:p>
            <a:pPr marL="0" indent="0">
              <a:buNone/>
            </a:pPr>
            <a:endParaRPr lang="en-US" sz="2800" dirty="0" smtClean="0"/>
          </a:p>
          <a:p>
            <a:pPr marL="0" indent="0">
              <a:buNone/>
            </a:pPr>
            <a:r>
              <a:rPr lang="en-US" sz="2800" dirty="0" smtClean="0"/>
              <a:t>Adam</a:t>
            </a:r>
          </a:p>
          <a:p>
            <a:pPr marL="514350" indent="-514350">
              <a:buFont typeface="+mj-lt"/>
              <a:buAutoNum type="arabicPeriod"/>
            </a:pPr>
            <a:endParaRPr lang="en-US" sz="2800" dirty="0" smtClean="0"/>
          </a:p>
          <a:p>
            <a:pPr marL="514350" indent="-514350">
              <a:buFont typeface="+mj-lt"/>
              <a:buAutoNum type="arabicPeriod"/>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Objectives</a:t>
            </a:r>
            <a:endParaRPr lang="en-US" dirty="0"/>
          </a:p>
        </p:txBody>
      </p:sp>
      <p:pic>
        <p:nvPicPr>
          <p:cNvPr id="2" name="Picture 1"/>
          <p:cNvPicPr>
            <a:picLocks noChangeAspect="1"/>
          </p:cNvPicPr>
          <p:nvPr/>
        </p:nvPicPr>
        <p:blipFill>
          <a:blip r:embed="rId2"/>
          <a:stretch>
            <a:fillRect/>
          </a:stretch>
        </p:blipFill>
        <p:spPr>
          <a:xfrm>
            <a:off x="8275637" y="673099"/>
            <a:ext cx="2857500" cy="2143125"/>
          </a:xfrm>
          <a:prstGeom prst="rect">
            <a:avLst/>
          </a:prstGeom>
        </p:spPr>
      </p:pic>
    </p:spTree>
    <p:extLst>
      <p:ext uri="{BB962C8B-B14F-4D97-AF65-F5344CB8AC3E}">
        <p14:creationId xmlns:p14="http://schemas.microsoft.com/office/powerpoint/2010/main" val="147421516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10685845" y="2357479"/>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3251453" y="236189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299574" y="2341060"/>
            <a:ext cx="2489663"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7671" y="2440404"/>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349362" y="2341060"/>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7" y="2519330"/>
            <a:ext cx="1114609" cy="1026943"/>
          </a:xfrm>
          <a:prstGeom prst="rect">
            <a:avLst/>
          </a:prstGeom>
        </p:spPr>
      </p:pic>
      <p:sp>
        <p:nvSpPr>
          <p:cNvPr id="26" name="Title 2"/>
          <p:cNvSpPr txBox="1">
            <a:spLocks/>
          </p:cNvSpPr>
          <p:nvPr/>
        </p:nvSpPr>
        <p:spPr>
          <a:xfrm>
            <a:off x="137902" y="144462"/>
            <a:ext cx="101189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continued</a:t>
            </a:r>
            <a:endParaRPr lang="en-AU" sz="9600" dirty="0"/>
          </a:p>
        </p:txBody>
      </p:sp>
      <p:sp>
        <p:nvSpPr>
          <p:cNvPr id="2" name="TextBox 1"/>
          <p:cNvSpPr txBox="1"/>
          <p:nvPr/>
        </p:nvSpPr>
        <p:spPr>
          <a:xfrm>
            <a:off x="3137595"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
        <p:nvSpPr>
          <p:cNvPr id="14" name="TextBox 13"/>
          <p:cNvSpPr txBox="1"/>
          <p:nvPr/>
        </p:nvSpPr>
        <p:spPr>
          <a:xfrm>
            <a:off x="7132637"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4"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pc="0">
                <a:gradFill>
                  <a:gsLst>
                    <a:gs pos="1250">
                      <a:srgbClr val="404040"/>
                    </a:gs>
                    <a:gs pos="100000">
                      <a:srgbClr val="404040"/>
                    </a:gs>
                  </a:gsLst>
                  <a:lin ang="5400000" scaled="0"/>
                </a:gradFill>
              </a:rPr>
              <a:t>Example Pricing</a:t>
            </a:r>
          </a:p>
        </p:txBody>
      </p:sp>
      <p:sp>
        <p:nvSpPr>
          <p:cNvPr id="2" name="Title 1"/>
          <p:cNvSpPr>
            <a:spLocks noGrp="1"/>
          </p:cNvSpPr>
          <p:nvPr>
            <p:ph type="title"/>
          </p:nvPr>
        </p:nvSpPr>
        <p:spPr>
          <a:xfrm>
            <a:off x="274639" y="295275"/>
            <a:ext cx="11889564" cy="1373187"/>
          </a:xfrm>
        </p:spPr>
        <p:txBody>
          <a:bodyPr/>
          <a:lstStyle/>
          <a:p>
            <a:r>
              <a:rPr lang="en-AU" dirty="0"/>
              <a:t> Son, your ego is writing checks your body can't cash</a:t>
            </a:r>
            <a:endParaRPr lang="en-US" dirty="0"/>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Other Options: </a:t>
            </a:r>
            <a:endParaRPr lang="en-AU" dirty="0"/>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37" y="1453888"/>
            <a:ext cx="3170238" cy="4394843"/>
          </a:xfrm>
          <a:prstGeom prst="rect">
            <a:avLst/>
          </a:prstGeom>
          <a:effectLst>
            <a:outerShdw blurRad="50800" dist="38100" dir="2700000" algn="tl" rotWithShape="0">
              <a:prstClr val="black">
                <a:alpha val="40000"/>
              </a:prstClr>
            </a:outerShdw>
          </a:effectLst>
        </p:spPr>
      </p:pic>
      <p:sp>
        <p:nvSpPr>
          <p:cNvPr id="47" name="Rectangle 46"/>
          <p:cNvSpPr/>
          <p:nvPr/>
        </p:nvSpPr>
        <p:spPr>
          <a:xfrm>
            <a:off x="122237" y="6164262"/>
            <a:ext cx="6477000" cy="369332"/>
          </a:xfrm>
          <a:prstGeom prst="rect">
            <a:avLst/>
          </a:prstGeom>
        </p:spPr>
        <p:txBody>
          <a:bodyPr wrap="square">
            <a:spAutoFit/>
          </a:bodyPr>
          <a:lstStyle/>
          <a:p>
            <a:pPr lvl="1"/>
            <a:r>
              <a:rPr lang="en-US" dirty="0">
                <a:hlinkClick r:id="rId4"/>
              </a:rPr>
              <a:t>https://github.com/PaulStubbs/AzureSmartCitySimulator</a:t>
            </a:r>
            <a:endParaRPr lang="en-US" dirty="0"/>
          </a:p>
        </p:txBody>
      </p:sp>
      <p:pic>
        <p:nvPicPr>
          <p:cNvPr id="5" name="Picture 4"/>
          <p:cNvPicPr>
            <a:picLocks noChangeAspect="1"/>
          </p:cNvPicPr>
          <p:nvPr/>
        </p:nvPicPr>
        <p:blipFill>
          <a:blip r:embed="rId5"/>
          <a:stretch>
            <a:fillRect/>
          </a:stretch>
        </p:blipFill>
        <p:spPr>
          <a:xfrm>
            <a:off x="5303837" y="1477560"/>
            <a:ext cx="1828054" cy="2167652"/>
          </a:xfrm>
          <a:prstGeom prst="rect">
            <a:avLst/>
          </a:prstGeom>
        </p:spPr>
      </p:pic>
      <p:pic>
        <p:nvPicPr>
          <p:cNvPr id="9" name="Picture 8"/>
          <p:cNvPicPr>
            <a:picLocks noChangeAspect="1"/>
          </p:cNvPicPr>
          <p:nvPr/>
        </p:nvPicPr>
        <p:blipFill>
          <a:blip r:embed="rId6"/>
          <a:stretch>
            <a:fillRect/>
          </a:stretch>
        </p:blipFill>
        <p:spPr>
          <a:xfrm>
            <a:off x="7742237" y="1471698"/>
            <a:ext cx="1665129" cy="2378756"/>
          </a:xfrm>
          <a:prstGeom prst="rect">
            <a:avLst/>
          </a:prstGeom>
        </p:spPr>
      </p:pic>
      <p:pic>
        <p:nvPicPr>
          <p:cNvPr id="10" name="Picture 9"/>
          <p:cNvPicPr>
            <a:picLocks noChangeAspect="1"/>
          </p:cNvPicPr>
          <p:nvPr/>
        </p:nvPicPr>
        <p:blipFill>
          <a:blip r:embed="rId7"/>
          <a:stretch>
            <a:fillRect/>
          </a:stretch>
        </p:blipFill>
        <p:spPr>
          <a:xfrm>
            <a:off x="9772493" y="1485498"/>
            <a:ext cx="1731129" cy="2426816"/>
          </a:xfrm>
          <a:prstGeom prst="rect">
            <a:avLst/>
          </a:prstGeom>
        </p:spPr>
      </p:pic>
      <p:pic>
        <p:nvPicPr>
          <p:cNvPr id="11" name="Picture 10"/>
          <p:cNvPicPr>
            <a:picLocks noChangeAspect="1"/>
          </p:cNvPicPr>
          <p:nvPr/>
        </p:nvPicPr>
        <p:blipFill>
          <a:blip r:embed="rId8"/>
          <a:stretch>
            <a:fillRect/>
          </a:stretch>
        </p:blipFill>
        <p:spPr>
          <a:xfrm>
            <a:off x="9772493" y="4159440"/>
            <a:ext cx="1790294" cy="2545441"/>
          </a:xfrm>
          <a:prstGeom prst="rect">
            <a:avLst/>
          </a:prstGeom>
        </p:spPr>
      </p:pic>
      <p:pic>
        <p:nvPicPr>
          <p:cNvPr id="12" name="Picture 11"/>
          <p:cNvPicPr>
            <a:picLocks noChangeAspect="1"/>
          </p:cNvPicPr>
          <p:nvPr/>
        </p:nvPicPr>
        <p:blipFill>
          <a:blip r:embed="rId9"/>
          <a:stretch>
            <a:fillRect/>
          </a:stretch>
        </p:blipFill>
        <p:spPr>
          <a:xfrm>
            <a:off x="7717936" y="4142396"/>
            <a:ext cx="1800950" cy="2548514"/>
          </a:xfrm>
          <a:prstGeom prst="rect">
            <a:avLst/>
          </a:prstGeom>
        </p:spPr>
      </p:pic>
      <p:pic>
        <p:nvPicPr>
          <p:cNvPr id="13" name="Picture 12"/>
          <p:cNvPicPr>
            <a:picLocks noChangeAspect="1"/>
          </p:cNvPicPr>
          <p:nvPr/>
        </p:nvPicPr>
        <p:blipFill>
          <a:blip r:embed="rId10"/>
          <a:stretch>
            <a:fillRect/>
          </a:stretch>
        </p:blipFill>
        <p:spPr>
          <a:xfrm>
            <a:off x="5256527" y="3731899"/>
            <a:ext cx="1589086" cy="2248707"/>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2337582922"/>
              </p:ext>
            </p:extLst>
          </p:nvPr>
        </p:nvGraphicFramePr>
        <p:xfrm>
          <a:off x="4540353" y="540702"/>
          <a:ext cx="5886694" cy="365760"/>
        </p:xfrm>
        <a:graphic>
          <a:graphicData uri="http://schemas.openxmlformats.org/drawingml/2006/table">
            <a:tbl>
              <a:tblPr/>
              <a:tblGrid>
                <a:gridCol w="5886694"/>
              </a:tblGrid>
              <a:tr h="0">
                <a:tc>
                  <a:txBody>
                    <a:bodyPr/>
                    <a:lstStyle/>
                    <a:p>
                      <a:pPr fontAlgn="t"/>
                      <a:r>
                        <a:rPr lang="en-AU" dirty="0" smtClean="0">
                          <a:effectLst/>
                        </a:rPr>
                        <a:t>Aka You </a:t>
                      </a:r>
                      <a:r>
                        <a:rPr lang="en-AU" dirty="0">
                          <a:effectLst/>
                        </a:rPr>
                        <a:t>don't own these planes son the tax payers do.</a:t>
                      </a:r>
                    </a:p>
                  </a:txBody>
                  <a:tcPr marL="19050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61572244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295730"/>
            <a:ext cx="11887878" cy="917444"/>
          </a:xfrm>
        </p:spPr>
        <p:txBody>
          <a:bodyPr/>
          <a:lstStyle/>
          <a:p>
            <a:pPr lvl="0"/>
            <a:r>
              <a:rPr lang="en-US" dirty="0" smtClean="0">
                <a:gradFill>
                  <a:gsLst>
                    <a:gs pos="1250">
                      <a:srgbClr val="404040"/>
                    </a:gs>
                    <a:gs pos="100000">
                      <a:srgbClr val="404040"/>
                    </a:gs>
                  </a:gsLst>
                  <a:lin ang="5400000" scaled="0"/>
                </a:gradFill>
              </a:rPr>
              <a:t>Coming Soon: Azure </a:t>
            </a:r>
            <a:r>
              <a:rPr lang="en-US" dirty="0" err="1" smtClean="0">
                <a:gradFill>
                  <a:gsLst>
                    <a:gs pos="1250">
                      <a:srgbClr val="404040"/>
                    </a:gs>
                    <a:gs pos="100000">
                      <a:srgbClr val="404040"/>
                    </a:gs>
                  </a:gsLst>
                  <a:lin ang="5400000" scaled="0"/>
                </a:gradFill>
              </a:rPr>
              <a:t>IoT</a:t>
            </a:r>
            <a:r>
              <a:rPr lang="en-US" dirty="0" smtClean="0">
                <a:gradFill>
                  <a:gsLst>
                    <a:gs pos="1250">
                      <a:srgbClr val="404040"/>
                    </a:gs>
                    <a:gs pos="100000">
                      <a:srgbClr val="404040"/>
                    </a:gs>
                  </a:gsLst>
                  <a:lin ang="5400000" scaled="0"/>
                </a:gradFill>
              </a:rPr>
              <a:t> Suite</a:t>
            </a:r>
            <a:endParaRPr lang="en-US" dirty="0"/>
          </a:p>
        </p:txBody>
      </p:sp>
      <p:sp>
        <p:nvSpPr>
          <p:cNvPr id="139" name="TextBox 138"/>
          <p:cNvSpPr txBox="1"/>
          <p:nvPr/>
        </p:nvSpPr>
        <p:spPr>
          <a:xfrm>
            <a:off x="122237" y="1439862"/>
            <a:ext cx="5334001" cy="5053691"/>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IoT Hub</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Bi-directional </a:t>
            </a:r>
            <a:r>
              <a:rPr lang="en-US" sz="2400" dirty="0" smtClean="0">
                <a:gradFill>
                  <a:gsLst>
                    <a:gs pos="2917">
                      <a:srgbClr val="404040"/>
                    </a:gs>
                    <a:gs pos="30000">
                      <a:srgbClr val="404040"/>
                    </a:gs>
                  </a:gsLst>
                  <a:lin ang="5400000" scaled="0"/>
                </a:gradFill>
                <a:cs typeface="Segoe UI Semibold" panose="020B0702040204020203" pitchFamily="34" charset="0"/>
              </a:rPr>
              <a:t>device &lt;-&gt; cloud </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HTTP/AMQP</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Extensible protocol support / MQTT</a:t>
            </a:r>
          </a:p>
          <a:p>
            <a:pPr marL="342900"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p:txBody>
      </p:sp>
      <p:sp>
        <p:nvSpPr>
          <p:cNvPr id="141" name="Text Placeholder 3"/>
          <p:cNvSpPr txBox="1">
            <a:spLocks/>
          </p:cNvSpPr>
          <p:nvPr/>
        </p:nvSpPr>
        <p:spPr>
          <a:xfrm>
            <a:off x="5603443" y="1439862"/>
            <a:ext cx="6553200" cy="47244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Pre-Built Scenarios</a:t>
            </a:r>
          </a:p>
          <a:p>
            <a:pPr marL="342900" lvl="1" indent="-342900"/>
            <a:r>
              <a:rPr lang="en-US" sz="1800" dirty="0" smtClean="0"/>
              <a:t>Remote monitoring</a:t>
            </a:r>
          </a:p>
          <a:p>
            <a:pPr marL="342900" lvl="1" indent="-342900"/>
            <a:r>
              <a:rPr lang="en-US" sz="1800" dirty="0" smtClean="0"/>
              <a:t>Asset management</a:t>
            </a:r>
          </a:p>
          <a:p>
            <a:pPr marL="342900" lvl="1" indent="-342900"/>
            <a:r>
              <a:rPr lang="en-US" sz="1800" dirty="0" smtClean="0"/>
              <a:t>Predictive maintenance</a:t>
            </a:r>
          </a:p>
          <a:p>
            <a:r>
              <a:rPr lang="en-US" sz="3200" dirty="0" smtClean="0"/>
              <a:t>Simplified &amp; predictable billing</a:t>
            </a:r>
          </a:p>
          <a:p>
            <a:pPr marL="0" indent="0">
              <a:buNone/>
            </a:pPr>
            <a:endParaRPr lang="en-US" dirty="0"/>
          </a:p>
        </p:txBody>
      </p:sp>
      <p:pic>
        <p:nvPicPr>
          <p:cNvPr id="4" name="Picture 3"/>
          <p:cNvPicPr>
            <a:picLocks noChangeAspect="1"/>
          </p:cNvPicPr>
          <p:nvPr/>
        </p:nvPicPr>
        <p:blipFill rotWithShape="1">
          <a:blip r:embed="rId3"/>
          <a:srcRect l="22500" t="27493" r="11250" b="19310"/>
          <a:stretch/>
        </p:blipFill>
        <p:spPr>
          <a:xfrm>
            <a:off x="6065837" y="3573462"/>
            <a:ext cx="5942648" cy="2915261"/>
          </a:xfrm>
          <a:prstGeom prst="rect">
            <a:avLst/>
          </a:prstGeom>
        </p:spPr>
      </p:pic>
    </p:spTree>
    <p:extLst>
      <p:ext uri="{BB962C8B-B14F-4D97-AF65-F5344CB8AC3E}">
        <p14:creationId xmlns:p14="http://schemas.microsoft.com/office/powerpoint/2010/main" val="399879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130379" y="1668462"/>
            <a:ext cx="8412458" cy="914400"/>
          </a:xfrm>
        </p:spPr>
        <p:txBody>
          <a:bodyPr/>
          <a:lstStyle/>
          <a:p>
            <a:r>
              <a:rPr lang="en-US" dirty="0" smtClean="0"/>
              <a:t>Windows 10 IoT Core preview available for </a:t>
            </a:r>
            <a:r>
              <a:rPr lang="en-US" dirty="0" err="1" smtClean="0"/>
              <a:t>Minnowboard</a:t>
            </a:r>
            <a:r>
              <a:rPr lang="en-US" dirty="0" smtClean="0"/>
              <a:t> Max and Raspberry Pi 2</a:t>
            </a:r>
            <a:endParaRPr lang="en-US" dirty="0"/>
          </a:p>
        </p:txBody>
      </p:sp>
      <p:sp>
        <p:nvSpPr>
          <p:cNvPr id="3" name="Title 2"/>
          <p:cNvSpPr>
            <a:spLocks noGrp="1"/>
          </p:cNvSpPr>
          <p:nvPr>
            <p:ph type="ctrTitle"/>
          </p:nvPr>
        </p:nvSpPr>
        <p:spPr/>
        <p:txBody>
          <a:bodyPr/>
          <a:lstStyle/>
          <a:p>
            <a:r>
              <a:rPr lang="en-US" dirty="0" smtClean="0"/>
              <a:t>Announcing!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6" y="2880447"/>
            <a:ext cx="3209925" cy="2409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436" y="2890264"/>
            <a:ext cx="3209925" cy="2409825"/>
          </a:xfrm>
          <a:prstGeom prst="rect">
            <a:avLst/>
          </a:prstGeom>
        </p:spPr>
      </p:pic>
      <p:sp>
        <p:nvSpPr>
          <p:cNvPr id="7" name="Text Placeholder 3"/>
          <p:cNvSpPr txBox="1">
            <a:spLocks/>
          </p:cNvSpPr>
          <p:nvPr/>
        </p:nvSpPr>
        <p:spPr>
          <a:xfrm>
            <a:off x="5151437" y="5456961"/>
            <a:ext cx="5850341"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gradFill>
                  <a:gsLst>
                    <a:gs pos="28302">
                      <a:srgbClr val="404040">
                        <a:lumMod val="75000"/>
                        <a:lumOff val="25000"/>
                      </a:srgbClr>
                    </a:gs>
                    <a:gs pos="67000">
                      <a:srgbClr val="404040">
                        <a:lumMod val="75000"/>
                        <a:lumOff val="25000"/>
                      </a:srgbClr>
                    </a:gs>
                  </a:gsLst>
                  <a:lin ang="5400000" scaled="0"/>
                </a:gradFill>
              </a:rPr>
              <a:t>www.windowsondevices.com</a:t>
            </a:r>
          </a:p>
        </p:txBody>
      </p:sp>
    </p:spTree>
    <p:extLst>
      <p:ext uri="{BB962C8B-B14F-4D97-AF65-F5344CB8AC3E}">
        <p14:creationId xmlns:p14="http://schemas.microsoft.com/office/powerpoint/2010/main" val="266488501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a:t>
            </a:r>
            <a:r>
              <a:rPr lang="en-US" dirty="0" smtClean="0"/>
              <a:t>Resources</a:t>
            </a:r>
            <a:endParaRPr lang="en-US" dirty="0"/>
          </a:p>
        </p:txBody>
      </p:sp>
      <p:sp>
        <p:nvSpPr>
          <p:cNvPr id="5" name="TextBox 4"/>
          <p:cNvSpPr txBox="1"/>
          <p:nvPr/>
        </p:nvSpPr>
        <p:spPr>
          <a:xfrm>
            <a:off x="198437" y="1212850"/>
            <a:ext cx="11963400" cy="5570756"/>
          </a:xfrm>
          <a:prstGeom prst="rect">
            <a:avLst/>
          </a:prstGeom>
          <a:noFill/>
        </p:spPr>
        <p:txBody>
          <a:bodyPr wrap="square" rtlCol="0">
            <a:spAutoFit/>
          </a:bodyPr>
          <a:lstStyle/>
          <a:p>
            <a:pPr marL="2114550" indent="-2114550"/>
            <a:r>
              <a:rPr lang="en-US" dirty="0">
                <a:solidFill>
                  <a:srgbClr val="FFFFFF"/>
                </a:solidFill>
              </a:rPr>
              <a:t>Microsoft </a:t>
            </a:r>
            <a:r>
              <a:rPr lang="en-US" dirty="0" err="1">
                <a:solidFill>
                  <a:srgbClr val="FFFFFF"/>
                </a:solidFill>
              </a:rPr>
              <a:t>IoT</a:t>
            </a:r>
            <a:r>
              <a:rPr lang="en-US" dirty="0">
                <a:solidFill>
                  <a:srgbClr val="FFFFFF"/>
                </a:solidFill>
              </a:rPr>
              <a:t>	</a:t>
            </a:r>
            <a:r>
              <a:rPr lang="en-US" dirty="0">
                <a:solidFill>
                  <a:srgbClr val="FFFFFF"/>
                </a:solidFill>
                <a:hlinkClick r:id="rId3"/>
              </a:rPr>
              <a:t>http://</a:t>
            </a:r>
            <a:r>
              <a:rPr lang="en-US" dirty="0" smtClean="0">
                <a:solidFill>
                  <a:srgbClr val="FFFFFF"/>
                </a:solidFill>
                <a:hlinkClick r:id="rId3"/>
              </a:rPr>
              <a:t>www.microsoft.com/en-us/server-cloud/internet-of-things.aspx</a:t>
            </a:r>
            <a:endParaRPr lang="en-US" dirty="0" smtClean="0">
              <a:solidFill>
                <a:srgbClr val="FFFFFF"/>
              </a:solidFill>
            </a:endParaRPr>
          </a:p>
          <a:p>
            <a:pPr marL="2114550" indent="-2114550"/>
            <a:r>
              <a:rPr lang="en-US" dirty="0" err="1" smtClean="0">
                <a:solidFill>
                  <a:srgbClr val="FFFFFF"/>
                </a:solidFill>
              </a:rPr>
              <a:t>IoT</a:t>
            </a:r>
            <a:r>
              <a:rPr lang="en-US" dirty="0" smtClean="0">
                <a:solidFill>
                  <a:srgbClr val="FFFFFF"/>
                </a:solidFill>
              </a:rPr>
              <a:t> Overview</a:t>
            </a:r>
            <a:r>
              <a:rPr lang="en-US" dirty="0">
                <a:solidFill>
                  <a:srgbClr val="FFFFFF"/>
                </a:solidFill>
              </a:rPr>
              <a:t>	</a:t>
            </a:r>
            <a:r>
              <a:rPr lang="en-US" dirty="0">
                <a:solidFill>
                  <a:srgbClr val="FFFFFF"/>
                </a:solidFill>
                <a:hlinkClick r:id="rId4"/>
              </a:rPr>
              <a:t>https://</a:t>
            </a:r>
            <a:r>
              <a:rPr lang="en-US" dirty="0" smtClean="0">
                <a:solidFill>
                  <a:srgbClr val="FFFFFF"/>
                </a:solidFill>
                <a:hlinkClick r:id="rId4"/>
              </a:rPr>
              <a:t>channel9.msdn.com/events/Build/2015/2-652</a:t>
            </a:r>
            <a:endParaRPr lang="en-US" dirty="0" smtClean="0">
              <a:solidFill>
                <a:srgbClr val="FFFFFF"/>
              </a:solidFill>
            </a:endParaRPr>
          </a:p>
          <a:p>
            <a:pPr marL="2114550" indent="-2114550"/>
            <a:endParaRPr lang="en-US" dirty="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Stream Analytics</a:t>
            </a:r>
            <a:r>
              <a:rPr lang="en-US" dirty="0" smtClean="0">
                <a:solidFill>
                  <a:srgbClr val="FFFFFF"/>
                </a:solidFill>
              </a:rPr>
              <a:t>	</a:t>
            </a:r>
            <a:r>
              <a:rPr lang="en-US" dirty="0" smtClean="0">
                <a:solidFill>
                  <a:srgbClr val="FFFFFF"/>
                </a:solidFill>
                <a:hlinkClick r:id="rId5"/>
              </a:rPr>
              <a:t>http</a:t>
            </a:r>
            <a:r>
              <a:rPr lang="en-US" dirty="0">
                <a:solidFill>
                  <a:srgbClr val="FFFFFF"/>
                </a:solidFill>
                <a:hlinkClick r:id="rId5"/>
              </a:rPr>
              <a:t>://azure.microsoft.com/en-us/services/stream-analytics/</a:t>
            </a:r>
            <a:r>
              <a:rPr lang="en-US" dirty="0" smtClean="0">
                <a:solidFill>
                  <a:srgbClr val="FFFFFF"/>
                </a:solidFill>
              </a:rPr>
              <a:t> </a:t>
            </a:r>
            <a:endParaRPr lang="en-US" dirty="0" smtClean="0">
              <a:solidFill>
                <a:srgbClr val="FFFFFF"/>
              </a:solidFill>
            </a:endParaRPr>
          </a:p>
          <a:p>
            <a:pPr marL="2114550" indent="-2114550"/>
            <a:r>
              <a:rPr lang="en-US" dirty="0" smtClean="0">
                <a:solidFill>
                  <a:srgbClr val="FFFFFF"/>
                </a:solidFill>
              </a:rPr>
              <a:t>Event Hubs	</a:t>
            </a:r>
            <a:r>
              <a:rPr lang="en-US" dirty="0">
                <a:solidFill>
                  <a:srgbClr val="FFFFFF"/>
                </a:solidFill>
                <a:hlinkClick r:id="rId6"/>
              </a:rPr>
              <a:t>http://azure.microsoft.com/en-us/documentation/articles/service-bus-event-hubs-csharp-ephcs-getstarted</a:t>
            </a:r>
            <a:r>
              <a:rPr lang="en-US" dirty="0" smtClean="0">
                <a:solidFill>
                  <a:srgbClr val="FFFFFF"/>
                </a:solidFill>
                <a:hlinkClick r:id="rId6"/>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Sims</a:t>
            </a:r>
            <a:r>
              <a:rPr lang="en-US" dirty="0">
                <a:solidFill>
                  <a:srgbClr val="FFFFFF"/>
                </a:solidFill>
              </a:rPr>
              <a:t>	</a:t>
            </a:r>
            <a:r>
              <a:rPr lang="en-US" dirty="0">
                <a:solidFill>
                  <a:srgbClr val="FFFFFF"/>
                </a:solidFill>
                <a:hlinkClick r:id="rId7"/>
              </a:rPr>
              <a:t>http://www.digitalcombatsimulator.com/en/products/world</a:t>
            </a:r>
            <a:r>
              <a:rPr lang="en-US" dirty="0" smtClean="0">
                <a:solidFill>
                  <a:srgbClr val="FFFFFF"/>
                </a:solidFill>
                <a:hlinkClick r:id="rId7"/>
              </a:rPr>
              <a:t>/</a:t>
            </a:r>
            <a:endParaRPr lang="en-US" dirty="0" smtClean="0">
              <a:solidFill>
                <a:srgbClr val="FFFFFF"/>
              </a:solidFill>
            </a:endParaRPr>
          </a:p>
          <a:p>
            <a:pPr marL="2114550" indent="-2114550"/>
            <a:r>
              <a:rPr lang="en-US" dirty="0" smtClean="0"/>
              <a:t>	</a:t>
            </a:r>
            <a:r>
              <a:rPr lang="en-US" dirty="0" smtClean="0">
                <a:hlinkClick r:id="rId8"/>
              </a:rPr>
              <a:t>http</a:t>
            </a:r>
            <a:r>
              <a:rPr lang="en-US" dirty="0">
                <a:hlinkClick r:id="rId8"/>
              </a:rPr>
              <a:t>://</a:t>
            </a:r>
            <a:r>
              <a:rPr lang="en-US" dirty="0" smtClean="0">
                <a:hlinkClick r:id="rId8"/>
              </a:rPr>
              <a:t>www.citiesskylines.com</a:t>
            </a:r>
            <a:endParaRPr lang="en-US" dirty="0" smtClean="0"/>
          </a:p>
          <a:p>
            <a:pPr marL="2114550" indent="-2114550"/>
            <a:r>
              <a:rPr lang="en-US" dirty="0"/>
              <a:t>	</a:t>
            </a:r>
            <a:r>
              <a:rPr lang="en-US" dirty="0" smtClean="0">
                <a:hlinkClick r:id="rId9"/>
              </a:rPr>
              <a:t>http://www.steampowered.com</a:t>
            </a:r>
            <a:endParaRPr lang="en-US" dirty="0" smtClean="0"/>
          </a:p>
          <a:p>
            <a:pPr marL="2114550" indent="-2114550"/>
            <a:endParaRPr lang="en-US" dirty="0" smtClean="0">
              <a:solidFill>
                <a:srgbClr val="FFFFFF"/>
              </a:solidFill>
            </a:endParaRPr>
          </a:p>
          <a:p>
            <a:pPr marL="2114550" lvl="1" indent="-2114550"/>
            <a:r>
              <a:rPr lang="en-US" sz="2000" dirty="0" smtClean="0">
                <a:solidFill>
                  <a:srgbClr val="FFFFFF"/>
                </a:solidFill>
              </a:rPr>
              <a:t>GitHub Repos:</a:t>
            </a:r>
            <a:r>
              <a:rPr lang="en-US" sz="2000" dirty="0" smtClean="0">
                <a:solidFill>
                  <a:srgbClr val="FFFFFF"/>
                </a:solidFill>
              </a:rPr>
              <a:t>	</a:t>
            </a:r>
            <a:endParaRPr lang="en-US" sz="2000" dirty="0" smtClean="0">
              <a:solidFill>
                <a:srgbClr val="FFFFFF"/>
              </a:solidFill>
            </a:endParaRPr>
          </a:p>
          <a:p>
            <a:pPr marL="2114550" lvl="1" indent="-2114550"/>
            <a:r>
              <a:rPr lang="en-US" sz="2000" dirty="0" smtClean="0">
                <a:solidFill>
                  <a:srgbClr val="FFFFFF"/>
                </a:solidFill>
              </a:rPr>
              <a:t>	</a:t>
            </a:r>
            <a:r>
              <a:rPr lang="en-US" sz="2000" dirty="0" smtClean="0">
                <a:solidFill>
                  <a:srgbClr val="FFFFFF"/>
                </a:solidFill>
                <a:hlinkClick r:id="rId10"/>
              </a:rPr>
              <a:t>https</a:t>
            </a:r>
            <a:r>
              <a:rPr lang="en-US" sz="2000" dirty="0">
                <a:solidFill>
                  <a:srgbClr val="FFFFFF"/>
                </a:solidFill>
                <a:hlinkClick r:id="rId10"/>
              </a:rPr>
              <a:t>://</a:t>
            </a:r>
            <a:r>
              <a:rPr lang="en-US" sz="2000" dirty="0" smtClean="0">
                <a:solidFill>
                  <a:srgbClr val="FFFFFF"/>
                </a:solidFill>
                <a:hlinkClick r:id="rId10"/>
              </a:rPr>
              <a:t>github.com/mspnp/iot-journey</a:t>
            </a:r>
            <a:endParaRPr lang="en-US" sz="2000" dirty="0" smtClean="0">
              <a:solidFill>
                <a:srgbClr val="FFFFFF"/>
              </a:solidFill>
            </a:endParaRPr>
          </a:p>
          <a:p>
            <a:pPr marL="2114550" lvl="1" indent="-2114550"/>
            <a:r>
              <a:rPr lang="en-US" sz="2000" dirty="0">
                <a:solidFill>
                  <a:srgbClr val="FFFFFF"/>
                </a:solidFill>
              </a:rPr>
              <a:t>	</a:t>
            </a:r>
            <a:r>
              <a:rPr lang="en-US" sz="2000" dirty="0">
                <a:solidFill>
                  <a:srgbClr val="FFFFFF"/>
                </a:solidFill>
                <a:hlinkClick r:id="rId11"/>
              </a:rPr>
              <a:t>https://github.com/toddwhitehead/AzureBattlefieldSimulator</a:t>
            </a:r>
          </a:p>
          <a:p>
            <a:pPr marL="2114550" lvl="1" indent="-2114550"/>
            <a:r>
              <a:rPr lang="en-US" sz="2000" dirty="0" smtClean="0">
                <a:solidFill>
                  <a:srgbClr val="FFFFFF"/>
                </a:solidFill>
              </a:rPr>
              <a:t>	</a:t>
            </a:r>
            <a:r>
              <a:rPr lang="en-US" sz="2000" dirty="0">
                <a:solidFill>
                  <a:srgbClr val="FFFFFF"/>
                </a:solidFill>
                <a:hlinkClick r:id="rId11"/>
              </a:rPr>
              <a:t>https://github.com/Azure/azure-stream-analytics</a:t>
            </a:r>
            <a:endParaRPr lang="en-US" sz="2000" dirty="0">
              <a:solidFill>
                <a:srgbClr val="FFFFFF"/>
              </a:solidFill>
            </a:endParaRPr>
          </a:p>
          <a:p>
            <a:pPr marL="2114550" lvl="1" indent="-2114550"/>
            <a:r>
              <a:rPr lang="en-US" sz="2000" dirty="0" smtClean="0">
                <a:solidFill>
                  <a:srgbClr val="FFFFFF"/>
                </a:solidFill>
              </a:rPr>
              <a:t>	</a:t>
            </a:r>
            <a:r>
              <a:rPr lang="en-US" sz="2000" dirty="0">
                <a:hlinkClick r:id="rId12"/>
              </a:rPr>
              <a:t>https://github.com/PaulStubbs/AzureSmartCitySimulator</a:t>
            </a:r>
            <a:endParaRPr lang="en-US" sz="2000" dirty="0"/>
          </a:p>
          <a:p>
            <a:pPr marL="2114550" lvl="1" indent="-2114550"/>
            <a:endParaRPr lang="en-US" sz="2000" dirty="0" smtClean="0">
              <a:solidFill>
                <a:srgbClr val="FFFFFF"/>
              </a:solidFill>
            </a:endParaRPr>
          </a:p>
          <a:p>
            <a:pPr marL="2114550" lvl="1" indent="-2114550"/>
            <a:r>
              <a:rPr lang="en-US" sz="2000" dirty="0" smtClean="0"/>
              <a:t>	</a:t>
            </a:r>
            <a:endParaRPr lang="en-US" sz="2000" dirty="0">
              <a:solidFill>
                <a:srgbClr val="FFFFFF"/>
              </a:solidFill>
            </a:endParaRPr>
          </a:p>
        </p:txBody>
      </p:sp>
    </p:spTree>
    <p:extLst>
      <p:ext uri="{BB962C8B-B14F-4D97-AF65-F5344CB8AC3E}">
        <p14:creationId xmlns:p14="http://schemas.microsoft.com/office/powerpoint/2010/main" val="11710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dirty="0" smtClean="0"/>
              <a:t>Fin</a:t>
            </a:r>
            <a:endParaRPr lang="en-AU" dirty="0"/>
          </a:p>
        </p:txBody>
      </p:sp>
      <p:pic>
        <p:nvPicPr>
          <p:cNvPr id="3" name="Picture 2"/>
          <p:cNvPicPr>
            <a:picLocks noChangeAspect="1"/>
          </p:cNvPicPr>
          <p:nvPr/>
        </p:nvPicPr>
        <p:blipFill rotWithShape="1">
          <a:blip r:embed="rId2"/>
          <a:srcRect t="51865" b="3540"/>
          <a:stretch/>
        </p:blipFill>
        <p:spPr>
          <a:xfrm>
            <a:off x="2255837" y="1058861"/>
            <a:ext cx="9220200" cy="5520909"/>
          </a:xfrm>
          <a:prstGeom prst="rect">
            <a:avLst/>
          </a:prstGeom>
        </p:spPr>
      </p:pic>
    </p:spTree>
    <p:extLst>
      <p:ext uri="{BB962C8B-B14F-4D97-AF65-F5344CB8AC3E}">
        <p14:creationId xmlns:p14="http://schemas.microsoft.com/office/powerpoint/2010/main" val="2247139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373062" y="1592262"/>
            <a:ext cx="12238038" cy="6629507"/>
          </a:xfrm>
        </p:spPr>
        <p:txBody>
          <a:bodyPr/>
          <a:lstStyle/>
          <a:p>
            <a:r>
              <a:rPr lang="en-US" dirty="0" smtClean="0"/>
              <a:t>Objectives (</a:t>
            </a:r>
            <a:r>
              <a:rPr lang="en-US" sz="2800" dirty="0" smtClean="0"/>
              <a:t>aka </a:t>
            </a:r>
            <a:r>
              <a:rPr lang="en-US" sz="2800" dirty="0"/>
              <a:t>Talk to me </a:t>
            </a:r>
            <a:r>
              <a:rPr lang="en-US" sz="2800" dirty="0" smtClean="0"/>
              <a:t>Goose</a:t>
            </a:r>
            <a:r>
              <a:rPr lang="en-US" dirty="0" smtClean="0"/>
              <a:t>)</a:t>
            </a:r>
            <a:endParaRPr lang="en-US" dirty="0" smtClean="0"/>
          </a:p>
          <a:p>
            <a:r>
              <a:rPr lang="en-US" dirty="0" err="1" smtClean="0"/>
              <a:t>IoT</a:t>
            </a:r>
            <a:r>
              <a:rPr lang="en-US" dirty="0" smtClean="0"/>
              <a:t> in </a:t>
            </a:r>
            <a:r>
              <a:rPr lang="en-US" dirty="0" smtClean="0"/>
              <a:t>180 </a:t>
            </a:r>
            <a:r>
              <a:rPr lang="en-US" dirty="0" smtClean="0"/>
              <a:t>seconds </a:t>
            </a:r>
            <a:r>
              <a:rPr lang="en-US" sz="2800" dirty="0" smtClean="0"/>
              <a:t>(aka I </a:t>
            </a:r>
            <a:r>
              <a:rPr lang="en-US" sz="2800" dirty="0"/>
              <a:t>feel the need</a:t>
            </a:r>
            <a:r>
              <a:rPr lang="en-US" sz="2800" dirty="0" smtClean="0"/>
              <a:t>!</a:t>
            </a:r>
            <a:r>
              <a:rPr lang="en-US" sz="2800" dirty="0" smtClean="0"/>
              <a:t>)</a:t>
            </a:r>
            <a:endParaRPr lang="en-US" sz="2800" dirty="0" smtClean="0"/>
          </a:p>
          <a:p>
            <a:r>
              <a:rPr lang="en-US" dirty="0" smtClean="0"/>
              <a:t>End to End Demo </a:t>
            </a:r>
            <a:r>
              <a:rPr lang="en-US" sz="2800" dirty="0" smtClean="0"/>
              <a:t>(aka </a:t>
            </a:r>
            <a:r>
              <a:rPr lang="en-AU" sz="2800" dirty="0"/>
              <a:t>Come on, Mav, do some of that pilot </a:t>
            </a:r>
            <a:r>
              <a:rPr lang="en-AU" sz="2800" dirty="0" err="1" smtClean="0"/>
              <a:t>sh</a:t>
            </a:r>
            <a:r>
              <a:rPr lang="en-AU" sz="2800" dirty="0" smtClean="0"/>
              <a:t>**!"</a:t>
            </a:r>
            <a:r>
              <a:rPr lang="en-US" sz="2800" dirty="0" smtClean="0"/>
              <a:t>)</a:t>
            </a:r>
            <a:endParaRPr lang="en-US" sz="2800" dirty="0"/>
          </a:p>
          <a:p>
            <a:r>
              <a:rPr lang="en-US" dirty="0" smtClean="0"/>
              <a:t>Peeling the </a:t>
            </a:r>
            <a:r>
              <a:rPr lang="en-US" dirty="0" smtClean="0"/>
              <a:t>demo </a:t>
            </a:r>
            <a:r>
              <a:rPr lang="en-US" dirty="0" smtClean="0"/>
              <a:t>apart </a:t>
            </a:r>
            <a:r>
              <a:rPr lang="en-US" sz="2800" dirty="0" smtClean="0"/>
              <a:t>(aka </a:t>
            </a:r>
            <a:r>
              <a:rPr lang="en-US" sz="2800" dirty="0" err="1" smtClean="0"/>
              <a:t>Goooooose</a:t>
            </a:r>
            <a:r>
              <a:rPr lang="en-US" sz="2800" dirty="0" smtClean="0"/>
              <a:t>! Too Soon?)</a:t>
            </a:r>
          </a:p>
          <a:p>
            <a:r>
              <a:rPr lang="en-US" dirty="0" smtClean="0"/>
              <a:t>Other Options </a:t>
            </a:r>
            <a:r>
              <a:rPr lang="en-US" sz="2800" dirty="0" smtClean="0"/>
              <a:t>(aka </a:t>
            </a:r>
            <a:r>
              <a:rPr lang="en-AU" sz="2800" dirty="0"/>
              <a:t>You don't own these planes son the tax payers </a:t>
            </a:r>
            <a:r>
              <a:rPr lang="en-AU" sz="2800" dirty="0" smtClean="0"/>
              <a:t>do</a:t>
            </a:r>
            <a:r>
              <a:rPr lang="en-US" sz="2800" dirty="0" smtClean="0"/>
              <a:t>)</a:t>
            </a:r>
          </a:p>
          <a:p>
            <a:r>
              <a:rPr lang="en-US" dirty="0" smtClean="0"/>
              <a:t>What’s Next </a:t>
            </a:r>
            <a:r>
              <a:rPr lang="en-US" sz="2800" dirty="0" smtClean="0"/>
              <a:t>(</a:t>
            </a:r>
            <a:r>
              <a:rPr lang="en-US" sz="2800" dirty="0"/>
              <a:t>aka Inverted dive with a Mig-28</a:t>
            </a:r>
            <a:r>
              <a:rPr lang="en-US" sz="2800" dirty="0" smtClean="0"/>
              <a:t>)</a:t>
            </a:r>
            <a:endParaRPr lang="en-US" sz="2800" dirty="0"/>
          </a:p>
          <a:p>
            <a:r>
              <a:rPr lang="en-US" dirty="0" smtClean="0"/>
              <a:t>Resources </a:t>
            </a:r>
            <a:r>
              <a:rPr lang="en-US" dirty="0" smtClean="0"/>
              <a:t>and Tools</a:t>
            </a:r>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Internet of Things (IoT)?</a:t>
            </a:r>
            <a:endParaRPr lang="en-US" dirty="0"/>
          </a:p>
        </p:txBody>
      </p:sp>
      <p:sp>
        <p:nvSpPr>
          <p:cNvPr id="68" name="Rectangle 67"/>
          <p:cNvSpPr/>
          <p:nvPr/>
        </p:nvSpPr>
        <p:spPr>
          <a:xfrm>
            <a:off x="3021697" y="2125663"/>
            <a:ext cx="2697480" cy="274320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Connectivity</a:t>
            </a:r>
            <a:endParaRPr lang="en-US" sz="3000" dirty="0">
              <a:solidFill>
                <a:prstClr val="white"/>
              </a:solidFill>
              <a:latin typeface="Segoe UI Light"/>
            </a:endParaRPr>
          </a:p>
        </p:txBody>
      </p:sp>
      <p:grpSp>
        <p:nvGrpSpPr>
          <p:cNvPr id="19" name="Group 18"/>
          <p:cNvGrpSpPr/>
          <p:nvPr/>
        </p:nvGrpSpPr>
        <p:grpSpPr>
          <a:xfrm>
            <a:off x="4892008" y="4041709"/>
            <a:ext cx="621230" cy="619124"/>
            <a:chOff x="13581063" y="-434975"/>
            <a:chExt cx="3236912" cy="3236913"/>
          </a:xfrm>
          <a:solidFill>
            <a:schemeClr val="bg2"/>
          </a:solidFill>
        </p:grpSpPr>
        <p:sp>
          <p:nvSpPr>
            <p:cNvPr id="15"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6"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7"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8"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89" name="Rectangle 88"/>
          <p:cNvSpPr/>
          <p:nvPr/>
        </p:nvSpPr>
        <p:spPr>
          <a:xfrm>
            <a:off x="5759918" y="2125663"/>
            <a:ext cx="2697480" cy="274320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Data</a:t>
            </a:r>
            <a:endParaRPr lang="en-US" sz="3000" dirty="0">
              <a:solidFill>
                <a:prstClr val="white"/>
              </a:solidFill>
              <a:latin typeface="Segoe UI Light"/>
            </a:endParaRPr>
          </a:p>
        </p:txBody>
      </p:sp>
      <p:grpSp>
        <p:nvGrpSpPr>
          <p:cNvPr id="138" name="Group 137"/>
          <p:cNvGrpSpPr/>
          <p:nvPr/>
        </p:nvGrpSpPr>
        <p:grpSpPr>
          <a:xfrm>
            <a:off x="7518335" y="3969648"/>
            <a:ext cx="740243" cy="691186"/>
            <a:chOff x="-5364163" y="-2738437"/>
            <a:chExt cx="4327525" cy="4054475"/>
          </a:xfrm>
          <a:solidFill>
            <a:schemeClr val="bg2"/>
          </a:solidFill>
        </p:grpSpPr>
        <p:sp>
          <p:nvSpPr>
            <p:cNvPr id="13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91" name="Rectangle 90"/>
          <p:cNvSpPr/>
          <p:nvPr/>
        </p:nvSpPr>
        <p:spPr>
          <a:xfrm>
            <a:off x="8504238" y="2125663"/>
            <a:ext cx="2697480" cy="2743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Analytics</a:t>
            </a:r>
            <a:endParaRPr lang="en-US" sz="3000" dirty="0">
              <a:solidFill>
                <a:prstClr val="white"/>
              </a:solidFill>
              <a:latin typeface="Segoe UI Light"/>
            </a:endParaRPr>
          </a:p>
        </p:txBody>
      </p:sp>
      <p:grpSp>
        <p:nvGrpSpPr>
          <p:cNvPr id="33" name="Group 32"/>
          <p:cNvGrpSpPr/>
          <p:nvPr/>
        </p:nvGrpSpPr>
        <p:grpSpPr>
          <a:xfrm>
            <a:off x="9893884" y="3894038"/>
            <a:ext cx="1018684" cy="764089"/>
            <a:chOff x="15319375" y="-157163"/>
            <a:chExt cx="2720976" cy="2047876"/>
          </a:xfrm>
          <a:solidFill>
            <a:schemeClr val="bg1"/>
          </a:solidFill>
        </p:grpSpPr>
        <p:sp>
          <p:nvSpPr>
            <p:cNvPr id="23"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4"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5"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6"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7"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8"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9"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0"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1"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2"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7" name="Rectangle 6"/>
          <p:cNvSpPr/>
          <p:nvPr/>
        </p:nvSpPr>
        <p:spPr>
          <a:xfrm>
            <a:off x="281156" y="2125663"/>
            <a:ext cx="2697480" cy="2743200"/>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Things</a:t>
            </a:r>
            <a:endParaRPr lang="en-US" sz="3000" dirty="0">
              <a:solidFill>
                <a:prstClr val="white"/>
              </a:solidFill>
              <a:latin typeface="Segoe UI Light"/>
            </a:endParaRPr>
          </a:p>
        </p:txBody>
      </p:sp>
      <p:grpSp>
        <p:nvGrpSpPr>
          <p:cNvPr id="55" name="Group 54"/>
          <p:cNvGrpSpPr/>
          <p:nvPr/>
        </p:nvGrpSpPr>
        <p:grpSpPr>
          <a:xfrm>
            <a:off x="1546578" y="3686934"/>
            <a:ext cx="1204490" cy="971194"/>
            <a:chOff x="1640724" y="3762844"/>
            <a:chExt cx="1110344" cy="895283"/>
          </a:xfrm>
        </p:grpSpPr>
        <p:grpSp>
          <p:nvGrpSpPr>
            <p:cNvPr id="59" name="Group 58"/>
            <p:cNvGrpSpPr/>
            <p:nvPr/>
          </p:nvGrpSpPr>
          <p:grpSpPr>
            <a:xfrm flipH="1">
              <a:off x="2101550" y="3865418"/>
              <a:ext cx="649518" cy="279906"/>
              <a:chOff x="18524538" y="-23752175"/>
              <a:chExt cx="41830625" cy="18087975"/>
            </a:xfrm>
            <a:solidFill>
              <a:schemeClr val="bg1"/>
            </a:solidFill>
          </p:grpSpPr>
          <p:sp>
            <p:nvSpPr>
              <p:cNvPr id="5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grpSp>
          <p:nvGrpSpPr>
            <p:cNvPr id="61" name="Group 60"/>
            <p:cNvGrpSpPr/>
            <p:nvPr/>
          </p:nvGrpSpPr>
          <p:grpSpPr>
            <a:xfrm flipH="1">
              <a:off x="2200373" y="4223497"/>
              <a:ext cx="522120" cy="432207"/>
              <a:chOff x="16659225" y="-4403725"/>
              <a:chExt cx="3724275" cy="3082925"/>
            </a:xfrm>
            <a:solidFill>
              <a:schemeClr val="bg1"/>
            </a:solidFill>
          </p:grpSpPr>
          <p:sp>
            <p:nvSpPr>
              <p:cNvPr id="6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6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3" name="Group 2"/>
            <p:cNvGrpSpPr/>
            <p:nvPr/>
          </p:nvGrpSpPr>
          <p:grpSpPr>
            <a:xfrm>
              <a:off x="1737360" y="3762844"/>
              <a:ext cx="255760" cy="423605"/>
              <a:chOff x="2981515" y="4282797"/>
              <a:chExt cx="371475" cy="615261"/>
            </a:xfrm>
          </p:grpSpPr>
          <p:sp>
            <p:nvSpPr>
              <p:cNvPr id="70"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1"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2"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53" name="Group 52"/>
            <p:cNvGrpSpPr/>
            <p:nvPr/>
          </p:nvGrpSpPr>
          <p:grpSpPr>
            <a:xfrm>
              <a:off x="1640724" y="4275400"/>
              <a:ext cx="481642" cy="382727"/>
              <a:chOff x="-3435350" y="5073650"/>
              <a:chExt cx="3192462" cy="2536826"/>
            </a:xfrm>
            <a:solidFill>
              <a:schemeClr val="bg1"/>
            </a:solidFill>
          </p:grpSpPr>
          <p:sp>
            <p:nvSpPr>
              <p:cNvPr id="1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0"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spTree>
    <p:extLst>
      <p:ext uri="{BB962C8B-B14F-4D97-AF65-F5344CB8AC3E}">
        <p14:creationId xmlns:p14="http://schemas.microsoft.com/office/powerpoint/2010/main" val="23077415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55"/>
                                        </p:tgtEl>
                                        <p:attrNameLst>
                                          <p:attrName>style.visibility</p:attrName>
                                        </p:attrNameLst>
                                      </p:cBhvr>
                                      <p:to>
                                        <p:strVal val="visible"/>
                                      </p:to>
                                    </p:set>
                                    <p:animEffect transition="in" filter="strips(downLeft)">
                                      <p:cBhvr>
                                        <p:cTn id="11" dur="500"/>
                                        <p:tgtEl>
                                          <p:spTgt spid="5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8"/>
                                        </p:tgtEl>
                                        <p:attrNameLst>
                                          <p:attrName>style.visibility</p:attrName>
                                        </p:attrNameLst>
                                      </p:cBhvr>
                                      <p:to>
                                        <p:strVal val="visible"/>
                                      </p:to>
                                    </p:set>
                                    <p:anim calcmode="lin" valueType="num">
                                      <p:cBhvr additive="base">
                                        <p:cTn id="14" dur="500" fill="hold"/>
                                        <p:tgtEl>
                                          <p:spTgt spid="68"/>
                                        </p:tgtEl>
                                        <p:attrNameLst>
                                          <p:attrName>ppt_x</p:attrName>
                                        </p:attrNameLst>
                                      </p:cBhvr>
                                      <p:tavLst>
                                        <p:tav tm="0">
                                          <p:val>
                                            <p:strVal val="1+#ppt_w/2"/>
                                          </p:val>
                                        </p:tav>
                                        <p:tav tm="100000">
                                          <p:val>
                                            <p:strVal val="#ppt_x"/>
                                          </p:val>
                                        </p:tav>
                                      </p:tavLst>
                                    </p:anim>
                                    <p:anim calcmode="lin" valueType="num">
                                      <p:cBhvr additive="base">
                                        <p:cTn id="15" dur="500" fill="hold"/>
                                        <p:tgtEl>
                                          <p:spTgt spid="68"/>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500"/>
                                        <p:tgtEl>
                                          <p:spTgt spid="19"/>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1+#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138"/>
                                        </p:tgtEl>
                                        <p:attrNameLst>
                                          <p:attrName>style.visibility</p:attrName>
                                        </p:attrNameLst>
                                      </p:cBhvr>
                                      <p:to>
                                        <p:strVal val="visible"/>
                                      </p:to>
                                    </p:set>
                                    <p:animEffect transition="in" filter="strips(downLeft)">
                                      <p:cBhvr>
                                        <p:cTn id="25" dur="500"/>
                                        <p:tgtEl>
                                          <p:spTgt spid="138"/>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33"/>
                                        </p:tgtEl>
                                        <p:attrNameLst>
                                          <p:attrName>style.visibility</p:attrName>
                                        </p:attrNameLst>
                                      </p:cBhvr>
                                      <p:to>
                                        <p:strVal val="visible"/>
                                      </p:to>
                                    </p:set>
                                    <p:animEffect transition="in" filter="strips(down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9" grpId="0" animBg="1"/>
      <p:bldP spid="91"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IoT 2010</a:t>
            </a:r>
            <a:endParaRPr lang="en-US" dirty="0"/>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VoIP phone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Computer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Printer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Media player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Automobile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Refrigerator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Microwave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Alarm clock</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40520725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Sleep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err="1">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security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automation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Leak detection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appliances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navigation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a:t>
              </a: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t>
              </a:r>
              <a:r>
                <a:rPr lang="en-US" sz="1200" spc="-39" dirty="0" smtClean="0">
                  <a:gradFill>
                    <a:gsLst>
                      <a:gs pos="0">
                        <a:srgbClr val="505050"/>
                      </a:gs>
                      <a:gs pos="100000">
                        <a:srgbClr val="505050"/>
                      </a:gs>
                    </a:gsLst>
                    <a:lin ang="5400000" scaled="1"/>
                  </a:gradFill>
                  <a:ea typeface="Segoe UI" pitchFamily="34" charset="0"/>
                  <a:cs typeface="Segoe UI" pitchFamily="34" charset="0"/>
                </a:rPr>
                <a:t>lighting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Information capture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Trip tracking and car health</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t>
              </a:r>
              <a:r>
                <a:rPr lang="en-US" sz="1200" spc="-39" dirty="0" smtClean="0">
                  <a:gradFill>
                    <a:gsLst>
                      <a:gs pos="0">
                        <a:srgbClr val="505050"/>
                      </a:gs>
                      <a:gs pos="100000">
                        <a:srgbClr val="505050"/>
                      </a:gs>
                    </a:gsLst>
                    <a:lin ang="5400000" scaled="1"/>
                  </a:gradFill>
                  <a:ea typeface="Segoe UI" pitchFamily="34" charset="0"/>
                  <a:cs typeface="Segoe UI" pitchFamily="34" charset="0"/>
                </a:rPr>
                <a:t>and elder</a:t>
              </a:r>
              <a:r>
                <a:rPr lang="en-US" sz="1200" spc="-39" dirty="0">
                  <a:gradFill>
                    <a:gsLst>
                      <a:gs pos="0">
                        <a:srgbClr val="505050"/>
                      </a:gs>
                      <a:gs pos="100000">
                        <a:srgbClr val="505050"/>
                      </a:gs>
                    </a:gsLst>
                    <a:lin ang="5400000" scaled="1"/>
                  </a:gradFill>
                  <a:ea typeface="Segoe UI" pitchFamily="34" charset="0"/>
                  <a:cs typeface="Segoe UI" pitchFamily="34" charset="0"/>
                </a:rP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fitness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Air conditioning and temperature control</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Environmental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a:t>
              </a:r>
              <a:r>
                <a:rPr lang="en-US" sz="1200" spc="-39" dirty="0" smtClean="0">
                  <a:gradFill>
                    <a:gsLst>
                      <a:gs pos="0">
                        <a:srgbClr val="505050"/>
                      </a:gs>
                      <a:gs pos="100000">
                        <a:srgbClr val="505050"/>
                      </a:gs>
                    </a:gsLst>
                    <a:lin ang="5400000" scaled="1"/>
                  </a:gradFill>
                  <a:ea typeface="Segoe UI" pitchFamily="34" charset="0"/>
                  <a:cs typeface="Segoe UI" pitchFamily="34" charset="0"/>
                </a:rPr>
                <a:t>modification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Garden, lawn and plant care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Food and nutrition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proximity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New devices and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vending machines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t>
              </a:r>
              <a:r>
                <a:rPr lang="en-US" sz="1200" spc="-39" dirty="0" smtClean="0">
                  <a:gradFill>
                    <a:gsLst>
                      <a:gs pos="0">
                        <a:srgbClr val="505050"/>
                      </a:gs>
                      <a:gs pos="100000">
                        <a:srgbClr val="505050"/>
                      </a:gs>
                    </a:gsLst>
                    <a:lin ang="5400000" scaled="1"/>
                  </a:gradFill>
                  <a:ea typeface="Segoe UI" pitchFamily="34" charset="0"/>
                  <a:cs typeface="Segoe UI" pitchFamily="34" charset="0"/>
                </a:rPr>
                <a:t>adherence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Bike ride stats and protection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Entertainment systems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Office equipment</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smtClean="0"/>
              <a:t>IoT 2015</a:t>
            </a:r>
            <a:endParaRPr lang="en-US" dirty="0"/>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39979589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Internet of Cows (</a:t>
            </a:r>
            <a:r>
              <a:rPr lang="en-AU" dirty="0" err="1" smtClean="0"/>
              <a:t>IoC</a:t>
            </a:r>
            <a:r>
              <a:rPr lang="en-AU" dirty="0" smtClean="0"/>
              <a:t>)</a:t>
            </a:r>
            <a:endParaRPr lang="en-AU" dirty="0"/>
          </a:p>
        </p:txBody>
      </p:sp>
      <p:sp>
        <p:nvSpPr>
          <p:cNvPr id="5" name="Rectangle 4"/>
          <p:cNvSpPr/>
          <p:nvPr/>
        </p:nvSpPr>
        <p:spPr>
          <a:xfrm>
            <a:off x="2535863" y="6392862"/>
            <a:ext cx="7059946" cy="461665"/>
          </a:xfrm>
          <a:prstGeom prst="rect">
            <a:avLst/>
          </a:prstGeom>
        </p:spPr>
        <p:txBody>
          <a:bodyPr wrap="none">
            <a:spAutoFit/>
          </a:bodyPr>
          <a:lstStyle/>
          <a:p>
            <a:r>
              <a:rPr lang="en-AU" sz="2400" dirty="0"/>
              <a:t>https://www.youtube.com/watch?v=oY0mxwySaSo</a:t>
            </a:r>
          </a:p>
        </p:txBody>
      </p:sp>
      <p:pic>
        <p:nvPicPr>
          <p:cNvPr id="6" name="Picture 5"/>
          <p:cNvPicPr>
            <a:picLocks noChangeAspect="1"/>
          </p:cNvPicPr>
          <p:nvPr/>
        </p:nvPicPr>
        <p:blipFill>
          <a:blip r:embed="rId3"/>
          <a:stretch>
            <a:fillRect/>
          </a:stretch>
        </p:blipFill>
        <p:spPr>
          <a:xfrm>
            <a:off x="706207" y="1074175"/>
            <a:ext cx="10719258" cy="5055766"/>
          </a:xfrm>
          <a:prstGeom prst="rect">
            <a:avLst/>
          </a:prstGeom>
        </p:spPr>
      </p:pic>
      <p:pic>
        <p:nvPicPr>
          <p:cNvPr id="3" name="Picture 2"/>
          <p:cNvPicPr>
            <a:picLocks noChangeAspect="1"/>
          </p:cNvPicPr>
          <p:nvPr/>
        </p:nvPicPr>
        <p:blipFill>
          <a:blip r:embed="rId4"/>
          <a:stretch>
            <a:fillRect/>
          </a:stretch>
        </p:blipFill>
        <p:spPr>
          <a:xfrm>
            <a:off x="1393485" y="1012051"/>
            <a:ext cx="9651871" cy="5180013"/>
          </a:xfrm>
          <a:prstGeom prst="rect">
            <a:avLst/>
          </a:prstGeom>
        </p:spPr>
      </p:pic>
    </p:spTree>
    <p:extLst>
      <p:ext uri="{BB962C8B-B14F-4D97-AF65-F5344CB8AC3E}">
        <p14:creationId xmlns:p14="http://schemas.microsoft.com/office/powerpoint/2010/main" val="38480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IoTHW</a:t>
            </a:r>
            <a:r>
              <a:rPr lang="en-AU" dirty="0" smtClean="0"/>
              <a:t> (Internet of Things Hello World)</a:t>
            </a:r>
            <a:endParaRPr lang="en-AU" dirty="0"/>
          </a:p>
        </p:txBody>
      </p:sp>
      <p:pic>
        <p:nvPicPr>
          <p:cNvPr id="13314" name="Picture 2" descr="https://tse1.mm.bing.net/th?&amp;id=OIP.M2ca7680c397f168cd9e18f8d0d3e8fa8o0&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2201862"/>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577616" y="2170478"/>
            <a:ext cx="2286000" cy="2857500"/>
          </a:xfrm>
          <a:prstGeom prst="rect">
            <a:avLst/>
          </a:prstGeom>
        </p:spPr>
      </p:pic>
      <p:pic>
        <p:nvPicPr>
          <p:cNvPr id="4" name="Picture 3"/>
          <p:cNvPicPr>
            <a:picLocks noChangeAspect="1"/>
          </p:cNvPicPr>
          <p:nvPr/>
        </p:nvPicPr>
        <p:blipFill>
          <a:blip r:embed="rId4"/>
          <a:stretch>
            <a:fillRect/>
          </a:stretch>
        </p:blipFill>
        <p:spPr>
          <a:xfrm>
            <a:off x="8199437" y="2525712"/>
            <a:ext cx="2857500" cy="1695450"/>
          </a:xfrm>
          <a:prstGeom prst="rect">
            <a:avLst/>
          </a:prstGeom>
        </p:spPr>
      </p:pic>
    </p:spTree>
    <p:extLst>
      <p:ext uri="{BB962C8B-B14F-4D97-AF65-F5344CB8AC3E}">
        <p14:creationId xmlns:p14="http://schemas.microsoft.com/office/powerpoint/2010/main" val="117467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6.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1143</TotalTime>
  <Words>4847</Words>
  <Application>Microsoft Office PowerPoint</Application>
  <PresentationFormat>Custom</PresentationFormat>
  <Paragraphs>632</Paragraphs>
  <Slides>37</Slides>
  <Notes>26</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1</vt:i4>
      </vt:variant>
      <vt:variant>
        <vt:lpstr>Slide Titles</vt:lpstr>
      </vt:variant>
      <vt:variant>
        <vt:i4>37</vt:i4>
      </vt:variant>
    </vt:vector>
  </HeadingPairs>
  <TitlesOfParts>
    <vt:vector size="58" baseType="lpstr">
      <vt:lpstr>Arial</vt:lpstr>
      <vt:lpstr>Avenir LT Pro 45 Book</vt:lpstr>
      <vt:lpstr>Calibri</vt:lpstr>
      <vt:lpstr>Century Schoolbook</vt:lpstr>
      <vt:lpstr>Consolas</vt:lpstr>
      <vt:lpstr>Courier New</vt:lpstr>
      <vt:lpstr>ＭＳ Ｐゴシック</vt:lpstr>
      <vt:lpstr>Segoe UI</vt:lpstr>
      <vt:lpstr>Segoe UI Black</vt:lpstr>
      <vt:lpstr>Segoe UI Light</vt:lpstr>
      <vt:lpstr>Segoe UI Semibold</vt:lpstr>
      <vt:lpstr>Times New Roman</vt:lpstr>
      <vt:lpstr>Wingdings</vt:lpstr>
      <vt:lpstr>5-30610_Microsoft_Ignite_Keynote_Template</vt:lpstr>
      <vt:lpstr>5-30629_Build_Template_WHITE</vt:lpstr>
      <vt:lpstr>1_5-30629_Build_Template_WHITE</vt:lpstr>
      <vt:lpstr>5-30660_TR21_BO_CT_Template</vt:lpstr>
      <vt:lpstr>2_5-30629_Build_Template_WHITE</vt:lpstr>
      <vt:lpstr>3_5-30629_Build_Template_WHITE</vt:lpstr>
      <vt:lpstr>15_Custom Design</vt:lpstr>
      <vt:lpstr>think-cell Slide</vt:lpstr>
      <vt:lpstr>in-flight to insights:</vt:lpstr>
      <vt:lpstr>Disclaimer</vt:lpstr>
      <vt:lpstr>Objectives</vt:lpstr>
      <vt:lpstr>Agenda</vt:lpstr>
      <vt:lpstr>What is the Internet of Things (IoT)?</vt:lpstr>
      <vt:lpstr>IoT 2010</vt:lpstr>
      <vt:lpstr>IoT 2015</vt:lpstr>
      <vt:lpstr>Internet of Cows (IoC)</vt:lpstr>
      <vt:lpstr>IoTHW (Internet of Things Hello World)</vt:lpstr>
      <vt:lpstr>Simulating IoT Systems</vt:lpstr>
      <vt:lpstr>Demo Architecture</vt:lpstr>
      <vt:lpstr>Demo</vt:lpstr>
      <vt:lpstr>Demo Architecture</vt:lpstr>
      <vt:lpstr>IoT Device &amp; Cloud Patterns</vt:lpstr>
      <vt:lpstr>Azure Streaming/IoT services</vt:lpstr>
      <vt:lpstr>Event Hubs: Role</vt:lpstr>
      <vt:lpstr>Event Hubs: Key concepts</vt:lpstr>
      <vt:lpstr>Event Hubs: Key concepts</vt:lpstr>
      <vt:lpstr>Event Hubs: Partitions</vt:lpstr>
      <vt:lpstr>PowerPoint Presentation</vt:lpstr>
      <vt:lpstr>PowerPoint Presentation</vt:lpstr>
      <vt:lpstr>Stream Analytics</vt:lpstr>
      <vt:lpstr>What is Streaming Data?</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 Son, your ego is writing checks your body can't cash</vt:lpstr>
      <vt:lpstr>Other Options: </vt:lpstr>
      <vt:lpstr>Coming Soon: Azure IoT Suite</vt:lpstr>
      <vt:lpstr>Announcing!</vt:lpstr>
      <vt:lpstr>Useful Resources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81</cp:revision>
  <dcterms:created xsi:type="dcterms:W3CDTF">2015-04-30T17:23:27Z</dcterms:created>
  <dcterms:modified xsi:type="dcterms:W3CDTF">2015-09-04T04:56:53Z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